
<file path=[Content_Types].xml><?xml version="1.0" encoding="utf-8"?>
<Types xmlns="http://schemas.openxmlformats.org/package/2006/content-types">
  <Default Extension="bin" ContentType="application/vnd.openxmlformats-officedocument.presentationml.printerSettings"/>
  <Default Extension="jpeg" ContentType="image/jpeg"/>
  <Default Extension="rels" ContentType="application/vnd.openxmlformats-package.relationships+xml"/>
  <Default Extension="xml" ContentType="application/xml"/>
  <Override PartName="/docProps/app.xml" ContentType="application/vnd.openxmlformats-officedocument.extended-properties+xml"/>
  <Override PartName="/docProps/core.xml" ContentType="application/vnd.openxmlformats-package.core-properties+xml"/>
  <Override PartName="/ppt/presProps.xml" ContentType="application/vnd.openxmlformats-officedocument.presentationml.presProps+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tableStyles.xml" ContentType="application/vnd.openxmlformats-officedocument.presentationml.tableStyles+xml"/>
  <Override PartName="/ppt/theme/theme1.xml" ContentType="application/vnd.openxmlformats-officedocument.theme+xml"/>
  <Override PartName="/ppt/viewProps.xml" ContentType="application/vnd.openxmlformats-officedocument.presentationml.viewProps+xml"/>
</Types>
</file>

<file path=_rels/.rels><?xml version='1.0' encoding='UTF-8' standalone='yes'?>
<Relationships xmlns="http://schemas.openxmlformats.org/package/2006/relationships"><Relationship Id="rId1" Type="http://schemas.openxmlformats.org/officeDocument/2006/relationships/officeDocument" Target="ppt/presentation.xml"/><Relationship Id="rId2" Type="http://schemas.openxmlformats.org/package/2006/relationships/metadata/thumbnail" Target="docProps/thumbnail.jpeg"/><Relationship Id="rId3" Type="http://schemas.openxmlformats.org/package/2006/relationships/metadata/core-properties" Target="docProps/core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7"/>
    <p:sldId id="257" r:id="rId8"/>
    <p:sldId id="258" r:id="rId9"/>
    <p:sldId id="259" r:id="rId10"/>
    <p:sldId id="260" r:id="rId11"/>
    <p:sldId id="261" r:id="rId12"/>
    <p:sldId id="262" r:id="rId13"/>
    <p:sldId id="263" r:id="rId14"/>
    <p:sldId id="264" r:id="rId15"/>
    <p:sldId id="265" r:id="rId16"/>
    <p:sldId id="266" r:id="rId17"/>
    <p:sldId id="267" r:id="rId18"/>
    <p:sldId id="268" r:id="rId19"/>
    <p:sldId id="269" r:id="rId20"/>
  </p:sldIdLst>
  <p:sldSz cx="12192000" cy="6858000" type="screen4x3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 snapToGrid="0" snapToObjects="1">
      <p:cViewPr varScale="1">
        <p:scale>
          <a:sx n="124" d="100"/>
          <a:sy n="124" d="100"/>
        </p:scale>
        <p:origin x="-1512" y="-112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'1.0' encoding='UTF-8' standalone='yes'?>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printerSettings" Target="printerSettings/printerSettings1.bin"/><Relationship Id="rId3" Type="http://schemas.openxmlformats.org/officeDocument/2006/relationships/presProps" Target="presProps.xml"/><Relationship Id="rId4" Type="http://schemas.openxmlformats.org/officeDocument/2006/relationships/viewProps" Target="viewProps.xml"/><Relationship Id="rId5" Type="http://schemas.openxmlformats.org/officeDocument/2006/relationships/theme" Target="theme/theme1.xml"/><Relationship Id="rId6" Type="http://schemas.openxmlformats.org/officeDocument/2006/relationships/tableStyles" Target="tableStyles.xml"/><Relationship Id="rId7" Type="http://schemas.openxmlformats.org/officeDocument/2006/relationships/slide" Target="slides/slide1.xml"/><Relationship Id="rId8" Type="http://schemas.openxmlformats.org/officeDocument/2006/relationships/slide" Target="slides/slide2.xml"/><Relationship Id="rId9" Type="http://schemas.openxmlformats.org/officeDocument/2006/relationships/slide" Target="slides/slide3.xml"/><Relationship Id="rId10" Type="http://schemas.openxmlformats.org/officeDocument/2006/relationships/slide" Target="slides/slide4.xml"/><Relationship Id="rId11" Type="http://schemas.openxmlformats.org/officeDocument/2006/relationships/slide" Target="slides/slide5.xml"/><Relationship Id="rId12" Type="http://schemas.openxmlformats.org/officeDocument/2006/relationships/slide" Target="slides/slide6.xml"/><Relationship Id="rId13" Type="http://schemas.openxmlformats.org/officeDocument/2006/relationships/slide" Target="slides/slide7.xml"/><Relationship Id="rId14" Type="http://schemas.openxmlformats.org/officeDocument/2006/relationships/slide" Target="slides/slide8.xml"/><Relationship Id="rId15" Type="http://schemas.openxmlformats.org/officeDocument/2006/relationships/slide" Target="slides/slide9.xml"/><Relationship Id="rId16" Type="http://schemas.openxmlformats.org/officeDocument/2006/relationships/slide" Target="slides/slide10.xml"/><Relationship Id="rId17" Type="http://schemas.openxmlformats.org/officeDocument/2006/relationships/slide" Target="slides/slide11.xml"/><Relationship Id="rId18" Type="http://schemas.openxmlformats.org/officeDocument/2006/relationships/slide" Target="slides/slide12.xml"/><Relationship Id="rId19" Type="http://schemas.openxmlformats.org/officeDocument/2006/relationships/slide" Target="slides/slide13.xml"/><Relationship Id="rId20" Type="http://schemas.openxmlformats.org/officeDocument/2006/relationships/slide" Target="slides/slide14.xml"/></Relationships>
</file>

<file path=ppt/slideLayouts/_rels/slideLayout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68075583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14314258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60648375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82244947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90158736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27027711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12999818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40726560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89236939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10927964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12223792"/>
      </p:ext>
    </p:extLst>
  </p:cSld>
  <p:clrMapOvr>
    <a:masterClrMapping/>
  </p:clrMapOvr>
</p:sldLayout>
</file>

<file path=ppt/slideMasters/_rels/slideMaster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Relationship Id="rId9" Type="http://schemas.openxmlformats.org/officeDocument/2006/relationships/slideLayout" Target="../slideLayouts/slideLayout9.xml"/><Relationship Id="rId10" Type="http://schemas.openxmlformats.org/officeDocument/2006/relationships/slideLayout" Target="../slideLayouts/slideLayout10.xml"/><Relationship Id="rId11" Type="http://schemas.openxmlformats.org/officeDocument/2006/relationships/slideLayout" Target="../slideLayouts/slideLayout11.xml"/><Relationship Id="rId1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0997751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4572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457200" rtl="0" eaLnBrk="1" latinLnBrk="0" hangingPunct="1">
        <a:spcBef>
          <a:spcPct val="20000"/>
        </a:spcBef>
        <a:buFont typeface="Arial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ct val="20000"/>
        </a:spcBef>
        <a:buFont typeface="Arial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ct val="20000"/>
        </a:spcBef>
        <a:buFont typeface="Arial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ct val="20000"/>
        </a:spcBef>
        <a:buFont typeface="Arial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3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4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5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6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7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8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9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0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2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3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4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548640" y="502920"/>
            <a:ext cx="8229600" cy="274320"/>
          </a:xfrm>
          <a:prstGeom prst="rect">
            <a:avLst/>
          </a:prstGeom>
          <a:noFill/>
        </p:spPr>
        <p:txBody>
          <a:bodyPr wrap="square" lIns="0" rIns="0" tIns="18288" bIns="18288" anchor="t">
            <a:spAutoFit/>
          </a:bodyPr>
          <a:lstStyle/>
          <a:p>
            <a:pPr algn="l">
              <a:lnSpc>
                <a:spcPct val="110000"/>
              </a:lnSpc>
            </a:pPr>
            <a:r>
              <a:rPr sz="1100" b="1" i="0">
                <a:solidFill>
                  <a:srgbClr val="6B6B6B"/>
                </a:solidFill>
                <a:latin typeface="Calibri"/>
              </a:rPr>
              <a:t>KAMIWAZA  |  PRINCIPAL PRODUCT MANAGER CUSTOMER EXERCISE</a:t>
            </a:r>
          </a:p>
        </p:txBody>
      </p:sp>
      <p:cxnSp>
        <p:nvCxnSpPr>
          <p:cNvPr id="3" name="Connector 2"/>
          <p:cNvCxnSpPr/>
          <p:nvPr/>
        </p:nvCxnSpPr>
        <p:spPr>
          <a:xfrm>
            <a:off x="548640" y="1874519"/>
            <a:ext cx="1097279" cy="0"/>
          </a:xfrm>
          <a:prstGeom prst="line">
            <a:avLst/>
          </a:prstGeom>
          <a:ln w="19050">
            <a:solidFill>
              <a:srgbClr val="111111"/>
            </a:solidFill>
          </a:ln>
        </p:spPr>
      </p:cxnSp>
      <p:sp>
        <p:nvSpPr>
          <p:cNvPr id="4" name="TextBox 3"/>
          <p:cNvSpPr txBox="1"/>
          <p:nvPr/>
        </p:nvSpPr>
        <p:spPr>
          <a:xfrm>
            <a:off x="548640" y="2057400"/>
            <a:ext cx="10241280" cy="1737360"/>
          </a:xfrm>
          <a:prstGeom prst="rect">
            <a:avLst/>
          </a:prstGeom>
          <a:noFill/>
        </p:spPr>
        <p:txBody>
          <a:bodyPr wrap="square" lIns="0" rIns="0" tIns="18288" bIns="18288" anchor="t">
            <a:spAutoFit/>
          </a:bodyPr>
          <a:lstStyle/>
          <a:p>
            <a:pPr algn="l">
              <a:lnSpc>
                <a:spcPct val="100000"/>
              </a:lnSpc>
              <a:spcAft>
                <a:spcPts val="600"/>
              </a:spcAft>
            </a:pPr>
            <a:r>
              <a:rPr sz="4600" b="0" i="0">
                <a:solidFill>
                  <a:srgbClr val="111111"/>
                </a:solidFill>
                <a:latin typeface="Cambria"/>
              </a:rPr>
              <a:t>Northstar operational review</a:t>
            </a:r>
          </a:p>
          <a:p>
            <a:pPr algn="l">
              <a:lnSpc>
                <a:spcPct val="115000"/>
              </a:lnSpc>
            </a:pPr>
            <a:r>
              <a:rPr sz="2200" b="0" i="0">
                <a:solidFill>
                  <a:srgbClr val="333333"/>
                </a:solidFill>
                <a:latin typeface="Cambria"/>
              </a:rPr>
              <a:t>A first release that makes exception review faster without weakening traceability, access control or human accountability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548640" y="4343400"/>
            <a:ext cx="6858000" cy="1097280"/>
          </a:xfrm>
          <a:prstGeom prst="rect">
            <a:avLst/>
          </a:prstGeom>
          <a:noFill/>
        </p:spPr>
        <p:txBody>
          <a:bodyPr wrap="square" lIns="0" rIns="0" tIns="18288" bIns="18288" anchor="t">
            <a:spAutoFit/>
          </a:bodyPr>
          <a:lstStyle/>
          <a:p>
            <a:pPr algn="l">
              <a:lnSpc>
                <a:spcPct val="110000"/>
              </a:lnSpc>
              <a:spcAft>
                <a:spcPts val="200"/>
              </a:spcAft>
            </a:pPr>
            <a:r>
              <a:rPr sz="1600" b="1" i="0">
                <a:solidFill>
                  <a:srgbClr val="111111"/>
                </a:solidFill>
                <a:latin typeface="Calibri"/>
              </a:rPr>
              <a:t>Swathi Perumalla</a:t>
            </a:r>
          </a:p>
          <a:p>
            <a:pPr algn="l">
              <a:lnSpc>
                <a:spcPct val="110000"/>
              </a:lnSpc>
              <a:spcAft>
                <a:spcPts val="200"/>
              </a:spcAft>
            </a:pPr>
            <a:r>
              <a:rPr sz="1400" b="0" i="0">
                <a:solidFill>
                  <a:srgbClr val="333333"/>
                </a:solidFill>
                <a:latin typeface="Calibri"/>
              </a:rPr>
              <a:t>Draft presentation, November 2026</a:t>
            </a:r>
          </a:p>
          <a:p>
            <a:pPr algn="l">
              <a:lnSpc>
                <a:spcPct val="110000"/>
              </a:lnSpc>
            </a:pPr>
            <a:r>
              <a:rPr sz="1400" b="0" i="0">
                <a:solidFill>
                  <a:srgbClr val="333333"/>
                </a:solidFill>
                <a:latin typeface="Calibri"/>
              </a:rPr>
              <a:t>Built on Kamiwaza's on-premises platform architecture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7863840" y="4343400"/>
            <a:ext cx="3776472" cy="1280160"/>
          </a:xfrm>
          <a:prstGeom prst="rect">
            <a:avLst/>
          </a:prstGeom>
          <a:noFill/>
        </p:spPr>
        <p:txBody>
          <a:bodyPr wrap="square" lIns="0" rIns="0" tIns="18288" bIns="18288" anchor="t">
            <a:spAutoFit/>
          </a:bodyPr>
          <a:lstStyle/>
          <a:p>
            <a:pPr algn="l">
              <a:lnSpc>
                <a:spcPct val="110000"/>
              </a:lnSpc>
              <a:spcAft>
                <a:spcPts val="300"/>
              </a:spcAft>
            </a:pPr>
            <a:r>
              <a:rPr sz="1100" b="1" i="0">
                <a:solidFill>
                  <a:srgbClr val="6B6B6B"/>
                </a:solidFill>
                <a:latin typeface="Calibri"/>
              </a:rPr>
              <a:t>How to read this deck</a:t>
            </a:r>
          </a:p>
          <a:p>
            <a:pPr algn="l">
              <a:lnSpc>
                <a:spcPct val="115000"/>
              </a:lnSpc>
            </a:pPr>
            <a:r>
              <a:rPr sz="1100" b="0" i="0">
                <a:solidFill>
                  <a:srgbClr val="6B6B6B"/>
                </a:solidFill>
                <a:latin typeface="Calibri"/>
              </a:rPr>
              <a:t>E01-E14 cite the supplied Evidence Pack. </a:t>
            </a:r>
            <a:r>
              <a:rPr sz="1100" b="1" i="0">
                <a:solidFill>
                  <a:srgbClr val="6B6B6B"/>
                </a:solidFill>
                <a:latin typeface="Calibri"/>
              </a:rPr>
              <a:t>Assumption</a:t>
            </a:r>
            <a:r>
              <a:rPr sz="1100" b="0" i="0">
                <a:solidFill>
                  <a:srgbClr val="6B6B6B"/>
                </a:solidFill>
                <a:latin typeface="Calibri"/>
              </a:rPr>
              <a:t> marks anything not in the case. Kamiwaza claims carry their verification status. The case and Northstar are fictional.</a:t>
            </a:r>
          </a:p>
        </p:txBody>
      </p:sp>
      <p:cxnSp>
        <p:nvCxnSpPr>
          <p:cNvPr id="7" name="Connector 6"/>
          <p:cNvCxnSpPr/>
          <p:nvPr/>
        </p:nvCxnSpPr>
        <p:spPr>
          <a:xfrm>
            <a:off x="548640" y="6382512"/>
            <a:ext cx="11094415" cy="0"/>
          </a:xfrm>
          <a:prstGeom prst="line">
            <a:avLst/>
          </a:prstGeom>
          <a:ln w="6350">
            <a:solidFill>
              <a:srgbClr val="BFBFBF"/>
            </a:solidFill>
          </a:ln>
        </p:spPr>
      </p:cxnSp>
      <p:sp>
        <p:nvSpPr>
          <p:cNvPr id="8" name="TextBox 7"/>
          <p:cNvSpPr txBox="1"/>
          <p:nvPr/>
        </p:nvSpPr>
        <p:spPr>
          <a:xfrm>
            <a:off x="548640" y="6428232"/>
            <a:ext cx="4572000" cy="274320"/>
          </a:xfrm>
          <a:prstGeom prst="rect">
            <a:avLst/>
          </a:prstGeom>
          <a:noFill/>
        </p:spPr>
        <p:txBody>
          <a:bodyPr wrap="square" lIns="0" rIns="0" tIns="18288" bIns="18288" anchor="t">
            <a:spAutoFit/>
          </a:bodyPr>
          <a:lstStyle/>
          <a:p>
            <a:pPr algn="l">
              <a:lnSpc>
                <a:spcPct val="110000"/>
              </a:lnSpc>
            </a:pPr>
            <a:r>
              <a:rPr sz="900" b="0" i="0">
                <a:solidFill>
                  <a:srgbClr val="6B6B6B"/>
                </a:solidFill>
                <a:latin typeface="Calibri"/>
              </a:rPr>
              <a:t>Draft - for S to review</a:t>
            </a:r>
          </a:p>
        </p:txBody>
      </p:sp>
      <p:sp>
        <p:nvSpPr>
          <p:cNvPr id="9" name="TextBox 8"/>
          <p:cNvSpPr txBox="1"/>
          <p:nvPr/>
        </p:nvSpPr>
        <p:spPr>
          <a:xfrm>
            <a:off x="7071055" y="6428232"/>
            <a:ext cx="4572000" cy="274320"/>
          </a:xfrm>
          <a:prstGeom prst="rect">
            <a:avLst/>
          </a:prstGeom>
          <a:noFill/>
        </p:spPr>
        <p:txBody>
          <a:bodyPr wrap="square" lIns="0" rIns="0" tIns="18288" bIns="18288" anchor="t">
            <a:spAutoFit/>
          </a:bodyPr>
          <a:lstStyle/>
          <a:p>
            <a:pPr algn="r">
              <a:lnSpc>
                <a:spcPct val="110000"/>
              </a:lnSpc>
            </a:pPr>
            <a:r>
              <a:rPr sz="900" b="0" i="0">
                <a:solidFill>
                  <a:srgbClr val="6B6B6B"/>
                </a:solidFill>
                <a:latin typeface="Calibri"/>
              </a:rPr>
              <a:t>1 / 14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548640" y="347472"/>
            <a:ext cx="7315200" cy="274320"/>
          </a:xfrm>
          <a:prstGeom prst="rect">
            <a:avLst/>
          </a:prstGeom>
          <a:noFill/>
        </p:spPr>
        <p:txBody>
          <a:bodyPr wrap="square" lIns="0" rIns="0" tIns="18288" bIns="18288" anchor="t">
            <a:spAutoFit/>
          </a:bodyPr>
          <a:lstStyle/>
          <a:p>
            <a:pPr algn="l">
              <a:lnSpc>
                <a:spcPct val="110000"/>
              </a:lnSpc>
            </a:pPr>
            <a:r>
              <a:rPr sz="1000" b="1" i="0">
                <a:solidFill>
                  <a:srgbClr val="6B6B6B"/>
                </a:solidFill>
                <a:latin typeface="Calibri"/>
              </a:rPr>
              <a:t>02   CUSTOMER PROBLEM AND CONTEXT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548640" y="566928"/>
            <a:ext cx="11094415" cy="685800"/>
          </a:xfrm>
          <a:prstGeom prst="rect">
            <a:avLst/>
          </a:prstGeom>
          <a:noFill/>
        </p:spPr>
        <p:txBody>
          <a:bodyPr wrap="square" lIns="0" rIns="0" tIns="18288" bIns="18288" anchor="t">
            <a:spAutoFit/>
          </a:bodyPr>
          <a:lstStyle/>
          <a:p>
            <a:pPr algn="l">
              <a:lnSpc>
                <a:spcPct val="100000"/>
              </a:lnSpc>
            </a:pPr>
            <a:r>
              <a:rPr sz="2800" b="0" i="0">
                <a:solidFill>
                  <a:srgbClr val="111111"/>
                </a:solidFill>
                <a:latin typeface="Cambria"/>
              </a:rPr>
              <a:t>Evidence hunting slows analysts; untraceable claims slow reviewers</a:t>
            </a:r>
          </a:p>
        </p:txBody>
      </p:sp>
      <p:cxnSp>
        <p:nvCxnSpPr>
          <p:cNvPr id="4" name="Connector 3"/>
          <p:cNvCxnSpPr/>
          <p:nvPr/>
        </p:nvCxnSpPr>
        <p:spPr>
          <a:xfrm>
            <a:off x="548640" y="1298448"/>
            <a:ext cx="11094415" cy="0"/>
          </a:xfrm>
          <a:prstGeom prst="line">
            <a:avLst/>
          </a:prstGeom>
          <a:ln w="9525">
            <a:solidFill>
              <a:srgbClr val="111111"/>
            </a:solidFill>
          </a:ln>
        </p:spPr>
      </p:cxnSp>
      <p:cxnSp>
        <p:nvCxnSpPr>
          <p:cNvPr id="5" name="Connector 4"/>
          <p:cNvCxnSpPr/>
          <p:nvPr/>
        </p:nvCxnSpPr>
        <p:spPr>
          <a:xfrm>
            <a:off x="548640" y="6382512"/>
            <a:ext cx="11094415" cy="0"/>
          </a:xfrm>
          <a:prstGeom prst="line">
            <a:avLst/>
          </a:prstGeom>
          <a:ln w="6350">
            <a:solidFill>
              <a:srgbClr val="BFBFBF"/>
            </a:solidFill>
          </a:ln>
        </p:spPr>
      </p:cxnSp>
      <p:sp>
        <p:nvSpPr>
          <p:cNvPr id="6" name="TextBox 5"/>
          <p:cNvSpPr txBox="1"/>
          <p:nvPr/>
        </p:nvSpPr>
        <p:spPr>
          <a:xfrm>
            <a:off x="548640" y="6428232"/>
            <a:ext cx="4572000" cy="274320"/>
          </a:xfrm>
          <a:prstGeom prst="rect">
            <a:avLst/>
          </a:prstGeom>
          <a:noFill/>
        </p:spPr>
        <p:txBody>
          <a:bodyPr wrap="square" lIns="0" rIns="0" tIns="18288" bIns="18288" anchor="t">
            <a:spAutoFit/>
          </a:bodyPr>
          <a:lstStyle/>
          <a:p>
            <a:pPr algn="l">
              <a:lnSpc>
                <a:spcPct val="110000"/>
              </a:lnSpc>
            </a:pPr>
            <a:r>
              <a:rPr sz="900" b="0" i="0">
                <a:solidFill>
                  <a:srgbClr val="6B6B6B"/>
                </a:solidFill>
                <a:latin typeface="Calibri"/>
              </a:rPr>
              <a:t>Draft - for S to review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7071055" y="6428232"/>
            <a:ext cx="4572000" cy="274320"/>
          </a:xfrm>
          <a:prstGeom prst="rect">
            <a:avLst/>
          </a:prstGeom>
          <a:noFill/>
        </p:spPr>
        <p:txBody>
          <a:bodyPr wrap="square" lIns="0" rIns="0" tIns="18288" bIns="18288" anchor="t">
            <a:spAutoFit/>
          </a:bodyPr>
          <a:lstStyle/>
          <a:p>
            <a:pPr algn="r">
              <a:lnSpc>
                <a:spcPct val="110000"/>
              </a:lnSpc>
            </a:pPr>
            <a:r>
              <a:rPr sz="900" b="0" i="0">
                <a:solidFill>
                  <a:srgbClr val="6B6B6B"/>
                </a:solidFill>
                <a:latin typeface="Calibri"/>
              </a:rPr>
              <a:t>Northstar operational review   2 / 14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548640" y="6053328"/>
            <a:ext cx="11094415" cy="292608"/>
          </a:xfrm>
          <a:prstGeom prst="rect">
            <a:avLst/>
          </a:prstGeom>
          <a:noFill/>
        </p:spPr>
        <p:txBody>
          <a:bodyPr wrap="square" lIns="0" rIns="0" tIns="18288" bIns="18288" anchor="t">
            <a:spAutoFit/>
          </a:bodyPr>
          <a:lstStyle/>
          <a:p>
            <a:pPr algn="l">
              <a:lnSpc>
                <a:spcPct val="110000"/>
              </a:lnSpc>
            </a:pPr>
            <a:r>
              <a:rPr sz="900" b="0" i="1">
                <a:solidFill>
                  <a:srgbClr val="6B6B6B"/>
                </a:solidFill>
                <a:latin typeface="Calibri"/>
              </a:rPr>
              <a:t>Sources: Customer Scenario; Evidence Pack E01, E02, E03, E04, E10. E01 is analyst effort per case, not end-to-end cycle time.</a:t>
            </a:r>
          </a:p>
        </p:txBody>
      </p:sp>
      <p:sp>
        <p:nvSpPr>
          <p:cNvPr id="9" name="TextBox 8"/>
          <p:cNvSpPr txBox="1"/>
          <p:nvPr/>
        </p:nvSpPr>
        <p:spPr>
          <a:xfrm>
            <a:off x="548640" y="1554480"/>
            <a:ext cx="5120640" cy="4389120"/>
          </a:xfrm>
          <a:prstGeom prst="rect">
            <a:avLst/>
          </a:prstGeom>
          <a:noFill/>
        </p:spPr>
        <p:txBody>
          <a:bodyPr wrap="square" lIns="0" rIns="0" tIns="18288" bIns="18288" anchor="t">
            <a:spAutoFit/>
          </a:bodyPr>
          <a:lstStyle/>
          <a:p>
            <a:pPr algn="l">
              <a:lnSpc>
                <a:spcPct val="110000"/>
              </a:lnSpc>
              <a:spcAft>
                <a:spcPts val="400"/>
              </a:spcAft>
            </a:pPr>
            <a:r>
              <a:rPr sz="1200" b="1" i="0">
                <a:solidFill>
                  <a:srgbClr val="6B6B6B"/>
                </a:solidFill>
                <a:latin typeface="Calibri"/>
              </a:rPr>
              <a:t>Context</a:t>
            </a:r>
          </a:p>
          <a:p>
            <a:pPr algn="l">
              <a:lnSpc>
                <a:spcPct val="115000"/>
              </a:lnSpc>
              <a:spcAft>
                <a:spcPts val="800"/>
              </a:spcAft>
            </a:pPr>
            <a:r>
              <a:rPr sz="1400" b="0" i="0">
                <a:solidFill>
                  <a:srgbClr val="111111"/>
                </a:solidFill>
                <a:latin typeface="Calibri"/>
              </a:rPr>
              <a:t>Northstar Financial, a fictional regional financial-services company, runs Kamiwaza on premises because operational and customer data cannot leave its environment.</a:t>
            </a:r>
          </a:p>
          <a:p>
            <a:pPr algn="l">
              <a:lnSpc>
                <a:spcPct val="115000"/>
              </a:lnSpc>
              <a:spcAft>
                <a:spcPts val="800"/>
              </a:spcAft>
            </a:pPr>
            <a:r>
              <a:rPr sz="1400" b="0" i="0">
                <a:solidFill>
                  <a:srgbClr val="111111"/>
                </a:solidFill>
                <a:latin typeface="Calibri"/>
              </a:rPr>
              <a:t>In a recurring operational review, analysts investigate service exceptions, assemble evidence from several internal systems, recommend a disposition and send the case to an authorized reviewer, who checks it, returns it or records the final disposition.</a:t>
            </a:r>
          </a:p>
          <a:p>
            <a:pPr algn="l">
              <a:lnSpc>
                <a:spcPct val="115000"/>
              </a:lnSpc>
              <a:spcAft>
                <a:spcPts val="1000"/>
              </a:spcAft>
            </a:pPr>
            <a:r>
              <a:rPr sz="1400" b="0" i="0">
                <a:solidFill>
                  <a:srgbClr val="111111"/>
                </a:solidFill>
                <a:latin typeface="Calibri"/>
              </a:rPr>
              <a:t>Today analysts move among systems, build the packet by hand and copy the outcome back into the case system. Reviewers repeat work when a claim lacks a clear source.</a:t>
            </a:r>
          </a:p>
          <a:p>
            <a:pPr algn="l">
              <a:lnSpc>
                <a:spcPct val="115000"/>
              </a:lnSpc>
            </a:pPr>
            <a:r>
              <a:rPr sz="1200" b="1" i="0">
                <a:solidFill>
                  <a:srgbClr val="6B6B6B"/>
                </a:solidFill>
                <a:latin typeface="Calibri"/>
              </a:rPr>
              <a:t>Goal  </a:t>
            </a:r>
            <a:r>
              <a:rPr sz="1400" b="1" i="0">
                <a:solidFill>
                  <a:srgbClr val="111111"/>
                </a:solidFill>
                <a:latin typeface="Calibri"/>
              </a:rPr>
              <a:t>Shorten the time from exception creation to an authorized, auditable disposition.</a:t>
            </a:r>
          </a:p>
        </p:txBody>
      </p:sp>
      <p:cxnSp>
        <p:nvCxnSpPr>
          <p:cNvPr id="10" name="Connector 9"/>
          <p:cNvCxnSpPr/>
          <p:nvPr/>
        </p:nvCxnSpPr>
        <p:spPr>
          <a:xfrm>
            <a:off x="6263640" y="1600200"/>
            <a:ext cx="2514600" cy="0"/>
          </a:xfrm>
          <a:prstGeom prst="line">
            <a:avLst/>
          </a:prstGeom>
          <a:ln w="9525">
            <a:solidFill>
              <a:srgbClr val="111111"/>
            </a:solidFill>
          </a:ln>
        </p:spPr>
      </p:cxnSp>
      <p:sp>
        <p:nvSpPr>
          <p:cNvPr id="11" name="TextBox 10"/>
          <p:cNvSpPr txBox="1"/>
          <p:nvPr/>
        </p:nvSpPr>
        <p:spPr>
          <a:xfrm>
            <a:off x="6263640" y="1673352"/>
            <a:ext cx="2514600" cy="731520"/>
          </a:xfrm>
          <a:prstGeom prst="rect">
            <a:avLst/>
          </a:prstGeom>
          <a:noFill/>
        </p:spPr>
        <p:txBody>
          <a:bodyPr wrap="square" lIns="0" rIns="0" tIns="18288" bIns="18288" anchor="t">
            <a:spAutoFit/>
          </a:bodyPr>
          <a:lstStyle/>
          <a:p>
            <a:pPr algn="l">
              <a:lnSpc>
                <a:spcPct val="100000"/>
              </a:lnSpc>
            </a:pPr>
            <a:r>
              <a:rPr sz="3600" b="0" i="0">
                <a:solidFill>
                  <a:srgbClr val="111111"/>
                </a:solidFill>
                <a:latin typeface="Cambria"/>
              </a:rPr>
              <a:t>11.5 h</a:t>
            </a:r>
          </a:p>
        </p:txBody>
      </p:sp>
      <p:sp>
        <p:nvSpPr>
          <p:cNvPr id="12" name="TextBox 11"/>
          <p:cNvSpPr txBox="1"/>
          <p:nvPr/>
        </p:nvSpPr>
        <p:spPr>
          <a:xfrm>
            <a:off x="6263640" y="2404872"/>
            <a:ext cx="2514600" cy="1005840"/>
          </a:xfrm>
          <a:prstGeom prst="rect">
            <a:avLst/>
          </a:prstGeom>
          <a:noFill/>
        </p:spPr>
        <p:txBody>
          <a:bodyPr wrap="square" lIns="0" rIns="0" tIns="18288" bIns="18288" anchor="t">
            <a:spAutoFit/>
          </a:bodyPr>
          <a:lstStyle/>
          <a:p>
            <a:pPr algn="l">
              <a:lnSpc>
                <a:spcPct val="112000"/>
              </a:lnSpc>
            </a:pPr>
            <a:r>
              <a:rPr sz="1200" b="0" i="0">
                <a:solidFill>
                  <a:srgbClr val="333333"/>
                </a:solidFill>
                <a:latin typeface="Calibri"/>
              </a:rPr>
              <a:t>median analyst time per exception case; 4.2 h of it locating and reconciling source records</a:t>
            </a:r>
          </a:p>
          <a:p>
            <a:pPr algn="l">
              <a:lnSpc>
                <a:spcPct val="110000"/>
              </a:lnSpc>
              <a:spcBef>
                <a:spcPts val="300"/>
              </a:spcBef>
            </a:pPr>
            <a:r>
              <a:rPr sz="1100" b="1" i="0">
                <a:solidFill>
                  <a:srgbClr val="6B6B6B"/>
                </a:solidFill>
                <a:latin typeface="Calibri"/>
              </a:rPr>
              <a:t>E01</a:t>
            </a:r>
          </a:p>
        </p:txBody>
      </p:sp>
      <p:cxnSp>
        <p:nvCxnSpPr>
          <p:cNvPr id="13" name="Connector 12"/>
          <p:cNvCxnSpPr/>
          <p:nvPr/>
        </p:nvCxnSpPr>
        <p:spPr>
          <a:xfrm>
            <a:off x="9006840" y="1600200"/>
            <a:ext cx="2514600" cy="0"/>
          </a:xfrm>
          <a:prstGeom prst="line">
            <a:avLst/>
          </a:prstGeom>
          <a:ln w="9525">
            <a:solidFill>
              <a:srgbClr val="111111"/>
            </a:solidFill>
          </a:ln>
        </p:spPr>
      </p:cxnSp>
      <p:sp>
        <p:nvSpPr>
          <p:cNvPr id="14" name="TextBox 13"/>
          <p:cNvSpPr txBox="1"/>
          <p:nvPr/>
        </p:nvSpPr>
        <p:spPr>
          <a:xfrm>
            <a:off x="9006840" y="1673352"/>
            <a:ext cx="2514600" cy="731520"/>
          </a:xfrm>
          <a:prstGeom prst="rect">
            <a:avLst/>
          </a:prstGeom>
          <a:noFill/>
        </p:spPr>
        <p:txBody>
          <a:bodyPr wrap="square" lIns="0" rIns="0" tIns="18288" bIns="18288" anchor="t">
            <a:spAutoFit/>
          </a:bodyPr>
          <a:lstStyle/>
          <a:p>
            <a:pPr algn="l">
              <a:lnSpc>
                <a:spcPct val="100000"/>
              </a:lnSpc>
            </a:pPr>
            <a:r>
              <a:rPr sz="3600" b="0" i="0">
                <a:solidFill>
                  <a:srgbClr val="111111"/>
                </a:solidFill>
                <a:latin typeface="Cambria"/>
              </a:rPr>
              <a:t>14%</a:t>
            </a:r>
          </a:p>
        </p:txBody>
      </p:sp>
      <p:sp>
        <p:nvSpPr>
          <p:cNvPr id="15" name="TextBox 14"/>
          <p:cNvSpPr txBox="1"/>
          <p:nvPr/>
        </p:nvSpPr>
        <p:spPr>
          <a:xfrm>
            <a:off x="9006840" y="2404872"/>
            <a:ext cx="2514600" cy="1005840"/>
          </a:xfrm>
          <a:prstGeom prst="rect">
            <a:avLst/>
          </a:prstGeom>
          <a:noFill/>
        </p:spPr>
        <p:txBody>
          <a:bodyPr wrap="square" lIns="0" rIns="0" tIns="18288" bIns="18288" anchor="t">
            <a:spAutoFit/>
          </a:bodyPr>
          <a:lstStyle/>
          <a:p>
            <a:pPr algn="l">
              <a:lnSpc>
                <a:spcPct val="112000"/>
              </a:lnSpc>
            </a:pPr>
            <a:r>
              <a:rPr sz="1200" b="0" i="0">
                <a:solidFill>
                  <a:srgbClr val="333333"/>
                </a:solidFill>
                <a:latin typeface="Calibri"/>
              </a:rPr>
              <a:t>of sampled pilot summaries had a claim reviewers could not trace to a displayed source</a:t>
            </a:r>
          </a:p>
          <a:p>
            <a:pPr algn="l">
              <a:lnSpc>
                <a:spcPct val="110000"/>
              </a:lnSpc>
              <a:spcBef>
                <a:spcPts val="300"/>
              </a:spcBef>
            </a:pPr>
            <a:r>
              <a:rPr sz="1100" b="1" i="0">
                <a:solidFill>
                  <a:srgbClr val="6B6B6B"/>
                </a:solidFill>
                <a:latin typeface="Calibri"/>
              </a:rPr>
              <a:t>E03</a:t>
            </a:r>
          </a:p>
        </p:txBody>
      </p:sp>
      <p:cxnSp>
        <p:nvCxnSpPr>
          <p:cNvPr id="16" name="Connector 15"/>
          <p:cNvCxnSpPr/>
          <p:nvPr/>
        </p:nvCxnSpPr>
        <p:spPr>
          <a:xfrm>
            <a:off x="6263640" y="3566160"/>
            <a:ext cx="2514600" cy="0"/>
          </a:xfrm>
          <a:prstGeom prst="line">
            <a:avLst/>
          </a:prstGeom>
          <a:ln w="9525">
            <a:solidFill>
              <a:srgbClr val="111111"/>
            </a:solidFill>
          </a:ln>
        </p:spPr>
      </p:cxnSp>
      <p:sp>
        <p:nvSpPr>
          <p:cNvPr id="17" name="TextBox 16"/>
          <p:cNvSpPr txBox="1"/>
          <p:nvPr/>
        </p:nvSpPr>
        <p:spPr>
          <a:xfrm>
            <a:off x="6263640" y="3639312"/>
            <a:ext cx="2514600" cy="731520"/>
          </a:xfrm>
          <a:prstGeom prst="rect">
            <a:avLst/>
          </a:prstGeom>
          <a:noFill/>
        </p:spPr>
        <p:txBody>
          <a:bodyPr wrap="square" lIns="0" rIns="0" tIns="18288" bIns="18288" anchor="t">
            <a:spAutoFit/>
          </a:bodyPr>
          <a:lstStyle/>
          <a:p>
            <a:pPr algn="l">
              <a:lnSpc>
                <a:spcPct val="100000"/>
              </a:lnSpc>
            </a:pPr>
            <a:r>
              <a:rPr sz="3600" b="0" i="0">
                <a:solidFill>
                  <a:srgbClr val="111111"/>
                </a:solidFill>
                <a:latin typeface="Cambria"/>
              </a:rPr>
              <a:t>18%</a:t>
            </a:r>
          </a:p>
        </p:txBody>
      </p:sp>
      <p:sp>
        <p:nvSpPr>
          <p:cNvPr id="18" name="TextBox 17"/>
          <p:cNvSpPr txBox="1"/>
          <p:nvPr/>
        </p:nvSpPr>
        <p:spPr>
          <a:xfrm>
            <a:off x="6263640" y="4370832"/>
            <a:ext cx="2514600" cy="1005840"/>
          </a:xfrm>
          <a:prstGeom prst="rect">
            <a:avLst/>
          </a:prstGeom>
          <a:noFill/>
        </p:spPr>
        <p:txBody>
          <a:bodyPr wrap="square" lIns="0" rIns="0" tIns="18288" bIns="18288" anchor="t">
            <a:spAutoFit/>
          </a:bodyPr>
          <a:lstStyle/>
          <a:p>
            <a:pPr algn="l">
              <a:lnSpc>
                <a:spcPct val="112000"/>
              </a:lnSpc>
            </a:pPr>
            <a:r>
              <a:rPr sz="1200" b="0" i="0">
                <a:solidFill>
                  <a:srgbClr val="333333"/>
                </a:solidFill>
                <a:latin typeface="Calibri"/>
              </a:rPr>
              <a:t>of eligible weekly cases used the draft-summary pilot more than once</a:t>
            </a:r>
          </a:p>
          <a:p>
            <a:pPr algn="l">
              <a:lnSpc>
                <a:spcPct val="110000"/>
              </a:lnSpc>
              <a:spcBef>
                <a:spcPts val="300"/>
              </a:spcBef>
            </a:pPr>
            <a:r>
              <a:rPr sz="1100" b="1" i="0">
                <a:solidFill>
                  <a:srgbClr val="6B6B6B"/>
                </a:solidFill>
                <a:latin typeface="Calibri"/>
              </a:rPr>
              <a:t>E02</a:t>
            </a:r>
          </a:p>
        </p:txBody>
      </p:sp>
      <p:cxnSp>
        <p:nvCxnSpPr>
          <p:cNvPr id="19" name="Connector 18"/>
          <p:cNvCxnSpPr/>
          <p:nvPr/>
        </p:nvCxnSpPr>
        <p:spPr>
          <a:xfrm>
            <a:off x="9006840" y="3566160"/>
            <a:ext cx="2514600" cy="0"/>
          </a:xfrm>
          <a:prstGeom prst="line">
            <a:avLst/>
          </a:prstGeom>
          <a:ln w="9525">
            <a:solidFill>
              <a:srgbClr val="111111"/>
            </a:solidFill>
          </a:ln>
        </p:spPr>
      </p:cxnSp>
      <p:sp>
        <p:nvSpPr>
          <p:cNvPr id="20" name="TextBox 19"/>
          <p:cNvSpPr txBox="1"/>
          <p:nvPr/>
        </p:nvSpPr>
        <p:spPr>
          <a:xfrm>
            <a:off x="9006840" y="3639312"/>
            <a:ext cx="2514600" cy="731520"/>
          </a:xfrm>
          <a:prstGeom prst="rect">
            <a:avLst/>
          </a:prstGeom>
          <a:noFill/>
        </p:spPr>
        <p:txBody>
          <a:bodyPr wrap="square" lIns="0" rIns="0" tIns="18288" bIns="18288" anchor="t">
            <a:spAutoFit/>
          </a:bodyPr>
          <a:lstStyle/>
          <a:p>
            <a:pPr algn="l">
              <a:lnSpc>
                <a:spcPct val="100000"/>
              </a:lnSpc>
            </a:pPr>
            <a:r>
              <a:rPr sz="3600" b="0" i="0">
                <a:solidFill>
                  <a:srgbClr val="111111"/>
                </a:solidFill>
                <a:latin typeface="Cambria"/>
              </a:rPr>
              <a:t>27%</a:t>
            </a:r>
          </a:p>
        </p:txBody>
      </p:sp>
      <p:sp>
        <p:nvSpPr>
          <p:cNvPr id="21" name="TextBox 20"/>
          <p:cNvSpPr txBox="1"/>
          <p:nvPr/>
        </p:nvSpPr>
        <p:spPr>
          <a:xfrm>
            <a:off x="9006840" y="4370832"/>
            <a:ext cx="2514600" cy="1005840"/>
          </a:xfrm>
          <a:prstGeom prst="rect">
            <a:avLst/>
          </a:prstGeom>
          <a:noFill/>
        </p:spPr>
        <p:txBody>
          <a:bodyPr wrap="square" lIns="0" rIns="0" tIns="18288" bIns="18288" anchor="t">
            <a:spAutoFit/>
          </a:bodyPr>
          <a:lstStyle/>
          <a:p>
            <a:pPr algn="l">
              <a:lnSpc>
                <a:spcPct val="112000"/>
              </a:lnSpc>
            </a:pPr>
            <a:r>
              <a:rPr sz="1200" b="0" i="0">
                <a:solidFill>
                  <a:srgbClr val="333333"/>
                </a:solidFill>
                <a:latin typeface="Calibri"/>
              </a:rPr>
              <a:t>of pilot outputs were manually reformatted before review</a:t>
            </a:r>
          </a:p>
          <a:p>
            <a:pPr algn="l">
              <a:lnSpc>
                <a:spcPct val="110000"/>
              </a:lnSpc>
              <a:spcBef>
                <a:spcPts val="300"/>
              </a:spcBef>
            </a:pPr>
            <a:r>
              <a:rPr sz="1100" b="1" i="0">
                <a:solidFill>
                  <a:srgbClr val="6B6B6B"/>
                </a:solidFill>
                <a:latin typeface="Calibri"/>
              </a:rPr>
              <a:t>E10</a:t>
            </a:r>
          </a:p>
        </p:txBody>
      </p:sp>
      <p:sp>
        <p:nvSpPr>
          <p:cNvPr id="22" name="TextBox 21"/>
          <p:cNvSpPr txBox="1"/>
          <p:nvPr/>
        </p:nvSpPr>
        <p:spPr>
          <a:xfrm>
            <a:off x="6263640" y="5532120"/>
            <a:ext cx="5257800" cy="457200"/>
          </a:xfrm>
          <a:prstGeom prst="rect">
            <a:avLst/>
          </a:prstGeom>
          <a:noFill/>
        </p:spPr>
        <p:txBody>
          <a:bodyPr wrap="square" lIns="0" rIns="0" tIns="18288" bIns="18288" anchor="t">
            <a:spAutoFit/>
          </a:bodyPr>
          <a:lstStyle/>
          <a:p>
            <a:pPr algn="l">
              <a:lnSpc>
                <a:spcPct val="112000"/>
              </a:lnSpc>
            </a:pPr>
            <a:r>
              <a:rPr sz="1200" b="0" i="1">
                <a:solidFill>
                  <a:srgbClr val="333333"/>
                </a:solidFill>
                <a:latin typeface="Calibri"/>
              </a:rPr>
              <a:t>Root cause in users' words: the draft does not show why a source was selected or what was omitted, so analysts reopen source systems (E04).</a:t>
            </a: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548640" y="347472"/>
            <a:ext cx="7315200" cy="274320"/>
          </a:xfrm>
          <a:prstGeom prst="rect">
            <a:avLst/>
          </a:prstGeom>
          <a:noFill/>
        </p:spPr>
        <p:txBody>
          <a:bodyPr wrap="square" lIns="0" rIns="0" tIns="18288" bIns="18288" anchor="t">
            <a:spAutoFit/>
          </a:bodyPr>
          <a:lstStyle/>
          <a:p>
            <a:pPr algn="l">
              <a:lnSpc>
                <a:spcPct val="110000"/>
              </a:lnSpc>
            </a:pPr>
            <a:r>
              <a:rPr sz="1000" b="1" i="0">
                <a:solidFill>
                  <a:srgbClr val="6B6B6B"/>
                </a:solidFill>
                <a:latin typeface="Calibri"/>
              </a:rPr>
              <a:t>03   WHO THE USERS ARE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548640" y="566928"/>
            <a:ext cx="11094415" cy="685800"/>
          </a:xfrm>
          <a:prstGeom prst="rect">
            <a:avLst/>
          </a:prstGeom>
          <a:noFill/>
        </p:spPr>
        <p:txBody>
          <a:bodyPr wrap="square" lIns="0" rIns="0" tIns="18288" bIns="18288" anchor="t">
            <a:spAutoFit/>
          </a:bodyPr>
          <a:lstStyle/>
          <a:p>
            <a:pPr algn="l">
              <a:lnSpc>
                <a:spcPct val="100000"/>
              </a:lnSpc>
            </a:pPr>
            <a:r>
              <a:rPr sz="2800" b="0" i="0">
                <a:solidFill>
                  <a:srgbClr val="111111"/>
                </a:solidFill>
                <a:latin typeface="Cambria"/>
              </a:rPr>
              <a:t>One primary user, one approver, one guardian of the record</a:t>
            </a:r>
          </a:p>
        </p:txBody>
      </p:sp>
      <p:cxnSp>
        <p:nvCxnSpPr>
          <p:cNvPr id="4" name="Connector 3"/>
          <p:cNvCxnSpPr/>
          <p:nvPr/>
        </p:nvCxnSpPr>
        <p:spPr>
          <a:xfrm>
            <a:off x="548640" y="1298448"/>
            <a:ext cx="11094415" cy="0"/>
          </a:xfrm>
          <a:prstGeom prst="line">
            <a:avLst/>
          </a:prstGeom>
          <a:ln w="9525">
            <a:solidFill>
              <a:srgbClr val="111111"/>
            </a:solidFill>
          </a:ln>
        </p:spPr>
      </p:cxnSp>
      <p:cxnSp>
        <p:nvCxnSpPr>
          <p:cNvPr id="5" name="Connector 4"/>
          <p:cNvCxnSpPr/>
          <p:nvPr/>
        </p:nvCxnSpPr>
        <p:spPr>
          <a:xfrm>
            <a:off x="548640" y="6382512"/>
            <a:ext cx="11094415" cy="0"/>
          </a:xfrm>
          <a:prstGeom prst="line">
            <a:avLst/>
          </a:prstGeom>
          <a:ln w="6350">
            <a:solidFill>
              <a:srgbClr val="BFBFBF"/>
            </a:solidFill>
          </a:ln>
        </p:spPr>
      </p:cxnSp>
      <p:sp>
        <p:nvSpPr>
          <p:cNvPr id="6" name="TextBox 5"/>
          <p:cNvSpPr txBox="1"/>
          <p:nvPr/>
        </p:nvSpPr>
        <p:spPr>
          <a:xfrm>
            <a:off x="548640" y="6428232"/>
            <a:ext cx="4572000" cy="274320"/>
          </a:xfrm>
          <a:prstGeom prst="rect">
            <a:avLst/>
          </a:prstGeom>
          <a:noFill/>
        </p:spPr>
        <p:txBody>
          <a:bodyPr wrap="square" lIns="0" rIns="0" tIns="18288" bIns="18288" anchor="t">
            <a:spAutoFit/>
          </a:bodyPr>
          <a:lstStyle/>
          <a:p>
            <a:pPr algn="l">
              <a:lnSpc>
                <a:spcPct val="110000"/>
              </a:lnSpc>
            </a:pPr>
            <a:r>
              <a:rPr sz="900" b="0" i="0">
                <a:solidFill>
                  <a:srgbClr val="6B6B6B"/>
                </a:solidFill>
                <a:latin typeface="Calibri"/>
              </a:rPr>
              <a:t>Draft - for S to review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7071055" y="6428232"/>
            <a:ext cx="4572000" cy="274320"/>
          </a:xfrm>
          <a:prstGeom prst="rect">
            <a:avLst/>
          </a:prstGeom>
          <a:noFill/>
        </p:spPr>
        <p:txBody>
          <a:bodyPr wrap="square" lIns="0" rIns="0" tIns="18288" bIns="18288" anchor="t">
            <a:spAutoFit/>
          </a:bodyPr>
          <a:lstStyle/>
          <a:p>
            <a:pPr algn="r">
              <a:lnSpc>
                <a:spcPct val="110000"/>
              </a:lnSpc>
            </a:pPr>
            <a:r>
              <a:rPr sz="900" b="0" i="0">
                <a:solidFill>
                  <a:srgbClr val="6B6B6B"/>
                </a:solidFill>
                <a:latin typeface="Calibri"/>
              </a:rPr>
              <a:t>Northstar operational review   3 / 14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548640" y="6053328"/>
            <a:ext cx="11094415" cy="292608"/>
          </a:xfrm>
          <a:prstGeom prst="rect">
            <a:avLst/>
          </a:prstGeom>
          <a:noFill/>
        </p:spPr>
        <p:txBody>
          <a:bodyPr wrap="square" lIns="0" rIns="0" tIns="18288" bIns="18288" anchor="t">
            <a:spAutoFit/>
          </a:bodyPr>
          <a:lstStyle/>
          <a:p>
            <a:pPr algn="l">
              <a:lnSpc>
                <a:spcPct val="110000"/>
              </a:lnSpc>
            </a:pPr>
            <a:r>
              <a:rPr sz="900" b="0" i="1">
                <a:solidFill>
                  <a:srgbClr val="6B6B6B"/>
                </a:solidFill>
                <a:latin typeface="Calibri"/>
              </a:rPr>
              <a:t>Sources: Customer Scenario; E01, E03, E04, E05, E06, E07, E08, E10, E12, E13. Decision owner is an assumption to confirm.</a:t>
            </a:r>
          </a:p>
        </p:txBody>
      </p:sp>
      <p:sp>
        <p:nvSpPr>
          <p:cNvPr id="9" name="Rectangle 8"/>
          <p:cNvSpPr/>
          <p:nvPr/>
        </p:nvSpPr>
        <p:spPr>
          <a:xfrm>
            <a:off x="548640" y="1554480"/>
            <a:ext cx="3520440" cy="3246120"/>
          </a:xfrm>
          <a:prstGeom prst="rect">
            <a:avLst/>
          </a:prstGeom>
          <a:solidFill>
            <a:srgbClr val="F2F2F2"/>
          </a:solidFill>
          <a:ln w="9525">
            <a:solidFill>
              <a:srgbClr val="BFBFBF"/>
            </a:solidFill>
          </a:ln>
          <a:effectLst/>
        </p:spPr>
        <p:txBody>
          <a:bodyPr rtlCol="0" anchor="ctr"/>
          <a:lstStyle/>
          <a:p/>
        </p:txBody>
      </p:sp>
      <p:sp>
        <p:nvSpPr>
          <p:cNvPr id="10" name="TextBox 9"/>
          <p:cNvSpPr txBox="1"/>
          <p:nvPr/>
        </p:nvSpPr>
        <p:spPr>
          <a:xfrm>
            <a:off x="713232" y="1645920"/>
            <a:ext cx="3191256" cy="3108960"/>
          </a:xfrm>
          <a:prstGeom prst="rect">
            <a:avLst/>
          </a:prstGeom>
          <a:noFill/>
        </p:spPr>
        <p:txBody>
          <a:bodyPr wrap="square" lIns="0" rIns="0" tIns="18288" bIns="18288" anchor="t">
            <a:spAutoFit/>
          </a:bodyPr>
          <a:lstStyle/>
          <a:p>
            <a:pPr algn="l">
              <a:lnSpc>
                <a:spcPct val="110000"/>
              </a:lnSpc>
              <a:spcAft>
                <a:spcPts val="200"/>
              </a:spcAft>
            </a:pPr>
            <a:r>
              <a:rPr sz="1000" b="1" i="0">
                <a:solidFill>
                  <a:srgbClr val="6B6B6B"/>
                </a:solidFill>
                <a:latin typeface="Calibri"/>
              </a:rPr>
              <a:t>PRIMARY USER</a:t>
            </a:r>
          </a:p>
          <a:p>
            <a:pPr algn="l">
              <a:lnSpc>
                <a:spcPct val="110000"/>
              </a:lnSpc>
              <a:spcAft>
                <a:spcPts val="600"/>
              </a:spcAft>
            </a:pPr>
            <a:r>
              <a:rPr sz="2000" b="0" i="0">
                <a:solidFill>
                  <a:srgbClr val="111111"/>
                </a:solidFill>
                <a:latin typeface="Cambria"/>
              </a:rPr>
              <a:t>Operations analyst</a:t>
            </a:r>
          </a:p>
          <a:p>
            <a:pPr algn="l">
              <a:lnSpc>
                <a:spcPct val="110000"/>
              </a:lnSpc>
              <a:spcAft>
                <a:spcPts val="400"/>
              </a:spcAft>
            </a:pPr>
            <a:r>
              <a:rPr sz="1200" b="0" i="0">
                <a:solidFill>
                  <a:srgbClr val="333333"/>
                </a:solidFill>
                <a:latin typeface="Calibri"/>
              </a:rPr>
              <a:t>- Investigates the exception, finds and reconciles records, separates reliable evidence from open uncertainty, recommends a disposition (Scenario)</a:t>
            </a:r>
          </a:p>
          <a:p>
            <a:pPr algn="l">
              <a:lnSpc>
                <a:spcPct val="110000"/>
              </a:lnSpc>
              <a:spcAft>
                <a:spcPts val="400"/>
              </a:spcAft>
            </a:pPr>
            <a:r>
              <a:rPr sz="1200" b="0" i="0">
                <a:solidFill>
                  <a:srgbClr val="333333"/>
                </a:solidFill>
                <a:latin typeface="Calibri"/>
              </a:rPr>
              <a:t>- Spends 4.2 of 11.5 hours locating and reconciling records (E01)</a:t>
            </a:r>
          </a:p>
          <a:p>
            <a:pPr algn="l">
              <a:lnSpc>
                <a:spcPct val="110000"/>
              </a:lnSpc>
              <a:spcAft>
                <a:spcPts val="400"/>
              </a:spcAft>
            </a:pPr>
            <a:r>
              <a:rPr sz="1200" b="0" i="0">
                <a:solidFill>
                  <a:srgbClr val="333333"/>
                </a:solidFill>
                <a:latin typeface="Calibri"/>
              </a:rPr>
              <a:t>- Values a starting draft, but reopens source systems when it hides why sources were chosen or omitted (E04)</a:t>
            </a:r>
          </a:p>
          <a:p>
            <a:pPr algn="l">
              <a:lnSpc>
                <a:spcPct val="110000"/>
              </a:lnSpc>
              <a:spcAft>
                <a:spcPts val="400"/>
              </a:spcAft>
            </a:pPr>
            <a:r>
              <a:rPr sz="1200" b="0" i="0">
                <a:solidFill>
                  <a:srgbClr val="333333"/>
                </a:solidFill>
                <a:latin typeface="Calibri"/>
              </a:rPr>
              <a:t>- Reformats 27% of outputs and copies the packet into the case system (E10)</a:t>
            </a:r>
          </a:p>
        </p:txBody>
      </p:sp>
      <p:sp>
        <p:nvSpPr>
          <p:cNvPr id="11" name="Rectangle 10"/>
          <p:cNvSpPr/>
          <p:nvPr/>
        </p:nvSpPr>
        <p:spPr>
          <a:xfrm>
            <a:off x="4251959" y="1554480"/>
            <a:ext cx="3520440" cy="3246120"/>
          </a:xfrm>
          <a:prstGeom prst="rect">
            <a:avLst/>
          </a:prstGeom>
          <a:noFill/>
          <a:ln w="9525">
            <a:solidFill>
              <a:srgbClr val="BFBFBF"/>
            </a:solidFill>
          </a:ln>
          <a:effectLst/>
        </p:spPr>
        <p:txBody>
          <a:bodyPr rtlCol="0" anchor="ctr"/>
          <a:lstStyle/>
          <a:p/>
        </p:txBody>
      </p:sp>
      <p:sp>
        <p:nvSpPr>
          <p:cNvPr id="12" name="TextBox 11"/>
          <p:cNvSpPr txBox="1"/>
          <p:nvPr/>
        </p:nvSpPr>
        <p:spPr>
          <a:xfrm>
            <a:off x="4416551" y="1645920"/>
            <a:ext cx="3191256" cy="3108960"/>
          </a:xfrm>
          <a:prstGeom prst="rect">
            <a:avLst/>
          </a:prstGeom>
          <a:noFill/>
        </p:spPr>
        <p:txBody>
          <a:bodyPr wrap="square" lIns="0" rIns="0" tIns="18288" bIns="18288" anchor="t">
            <a:spAutoFit/>
          </a:bodyPr>
          <a:lstStyle/>
          <a:p>
            <a:pPr algn="l">
              <a:lnSpc>
                <a:spcPct val="110000"/>
              </a:lnSpc>
              <a:spcAft>
                <a:spcPts val="200"/>
              </a:spcAft>
            </a:pPr>
            <a:r>
              <a:rPr sz="1000" b="1" i="0">
                <a:solidFill>
                  <a:srgbClr val="6B6B6B"/>
                </a:solidFill>
                <a:latin typeface="Calibri"/>
              </a:rPr>
              <a:t>HUMAN DECISION POINT</a:t>
            </a:r>
          </a:p>
          <a:p>
            <a:pPr algn="l">
              <a:lnSpc>
                <a:spcPct val="110000"/>
              </a:lnSpc>
              <a:spcAft>
                <a:spcPts val="600"/>
              </a:spcAft>
            </a:pPr>
            <a:r>
              <a:rPr sz="2000" b="0" i="0">
                <a:solidFill>
                  <a:srgbClr val="111111"/>
                </a:solidFill>
                <a:latin typeface="Cambria"/>
              </a:rPr>
              <a:t>Authorized reviewer</a:t>
            </a:r>
          </a:p>
          <a:p>
            <a:pPr algn="l">
              <a:lnSpc>
                <a:spcPct val="110000"/>
              </a:lnSpc>
              <a:spcAft>
                <a:spcPts val="400"/>
              </a:spcAft>
            </a:pPr>
            <a:r>
              <a:rPr sz="1200" b="0" i="0">
                <a:solidFill>
                  <a:srgbClr val="333333"/>
                </a:solidFill>
                <a:latin typeface="Calibri"/>
              </a:rPr>
              <a:t>- Checks the evidence, returns the case for more work or records the final disposition (Scenario)</a:t>
            </a:r>
          </a:p>
          <a:p>
            <a:pPr algn="l">
              <a:lnSpc>
                <a:spcPct val="110000"/>
              </a:lnSpc>
              <a:spcAft>
                <a:spcPts val="400"/>
              </a:spcAft>
            </a:pPr>
            <a:r>
              <a:rPr sz="1200" b="0" i="0">
                <a:solidFill>
                  <a:srgbClr val="333333"/>
                </a:solidFill>
                <a:latin typeface="Calibri"/>
              </a:rPr>
              <a:t>- Repeats parts of the investigation when a claim lacks a clear source (Scenario, E03)</a:t>
            </a:r>
          </a:p>
          <a:p>
            <a:pPr algn="l">
              <a:lnSpc>
                <a:spcPct val="110000"/>
              </a:lnSpc>
              <a:spcAft>
                <a:spcPts val="400"/>
              </a:spcAft>
            </a:pPr>
            <a:r>
              <a:rPr sz="1200" b="0" i="0">
                <a:solidFill>
                  <a:srgbClr val="333333"/>
                </a:solidFill>
                <a:latin typeface="Calibri"/>
              </a:rPr>
              <a:t>- Notices an inline explanation and a required confirmation step, misses a small badge (E13, five participants)</a:t>
            </a:r>
          </a:p>
        </p:txBody>
      </p:sp>
      <p:sp>
        <p:nvSpPr>
          <p:cNvPr id="13" name="Rectangle 12"/>
          <p:cNvSpPr/>
          <p:nvPr/>
        </p:nvSpPr>
        <p:spPr>
          <a:xfrm>
            <a:off x="7955279" y="1554480"/>
            <a:ext cx="3520440" cy="3246120"/>
          </a:xfrm>
          <a:prstGeom prst="rect">
            <a:avLst/>
          </a:prstGeom>
          <a:noFill/>
          <a:ln w="9525">
            <a:solidFill>
              <a:srgbClr val="BFBFBF"/>
            </a:solidFill>
          </a:ln>
          <a:effectLst/>
        </p:spPr>
        <p:txBody>
          <a:bodyPr rtlCol="0" anchor="ctr"/>
          <a:lstStyle/>
          <a:p/>
        </p:txBody>
      </p:sp>
      <p:sp>
        <p:nvSpPr>
          <p:cNvPr id="14" name="TextBox 13"/>
          <p:cNvSpPr txBox="1"/>
          <p:nvPr/>
        </p:nvSpPr>
        <p:spPr>
          <a:xfrm>
            <a:off x="8119871" y="1645920"/>
            <a:ext cx="3191256" cy="3108960"/>
          </a:xfrm>
          <a:prstGeom prst="rect">
            <a:avLst/>
          </a:prstGeom>
          <a:noFill/>
        </p:spPr>
        <p:txBody>
          <a:bodyPr wrap="square" lIns="0" rIns="0" tIns="18288" bIns="18288" anchor="t">
            <a:spAutoFit/>
          </a:bodyPr>
          <a:lstStyle/>
          <a:p>
            <a:pPr algn="l">
              <a:lnSpc>
                <a:spcPct val="110000"/>
              </a:lnSpc>
              <a:spcAft>
                <a:spcPts val="200"/>
              </a:spcAft>
            </a:pPr>
            <a:r>
              <a:rPr sz="1000" b="1" i="0">
                <a:solidFill>
                  <a:srgbClr val="6B6B6B"/>
                </a:solidFill>
                <a:latin typeface="Calibri"/>
              </a:rPr>
              <a:t>GUARDIAN OF THE RECORD</a:t>
            </a:r>
          </a:p>
          <a:p>
            <a:pPr algn="l">
              <a:lnSpc>
                <a:spcPct val="110000"/>
              </a:lnSpc>
              <a:spcAft>
                <a:spcPts val="600"/>
              </a:spcAft>
            </a:pPr>
            <a:r>
              <a:rPr sz="2000" b="0" i="0">
                <a:solidFill>
                  <a:srgbClr val="111111"/>
                </a:solidFill>
                <a:latin typeface="Cambria"/>
              </a:rPr>
              <a:t>Compliance lead</a:t>
            </a:r>
          </a:p>
          <a:p>
            <a:pPr algn="l">
              <a:lnSpc>
                <a:spcPct val="110000"/>
              </a:lnSpc>
              <a:spcAft>
                <a:spcPts val="400"/>
              </a:spcAft>
            </a:pPr>
            <a:r>
              <a:rPr sz="1200" b="0" i="0">
                <a:solidFill>
                  <a:srgbClr val="333333"/>
                </a:solidFill>
                <a:latin typeface="Calibri"/>
              </a:rPr>
              <a:t>- Every material claim links to an authorized source (E06)</a:t>
            </a:r>
          </a:p>
          <a:p>
            <a:pPr algn="l">
              <a:lnSpc>
                <a:spcPct val="110000"/>
              </a:lnSpc>
              <a:spcAft>
                <a:spcPts val="400"/>
              </a:spcAft>
            </a:pPr>
            <a:r>
              <a:rPr sz="1200" b="0" i="0">
                <a:solidFill>
                  <a:srgbClr val="333333"/>
                </a:solidFill>
                <a:latin typeface="Calibri"/>
              </a:rPr>
              <a:t>- The record keeps approver, source set, model and prompt version, edits and final disposition (E06)</a:t>
            </a:r>
          </a:p>
          <a:p>
            <a:pPr algn="l">
              <a:lnSpc>
                <a:spcPct val="110000"/>
              </a:lnSpc>
              <a:spcAft>
                <a:spcPts val="400"/>
              </a:spcAft>
            </a:pPr>
            <a:r>
              <a:rPr sz="1200" b="0" i="0">
                <a:solidFill>
                  <a:srgbClr val="333333"/>
                </a:solidFill>
                <a:latin typeface="Calibri"/>
              </a:rPr>
              <a:t>- No user sees or retrieves a source they could not access; exports reveal no restricted content (E07)</a:t>
            </a:r>
          </a:p>
          <a:p>
            <a:pPr algn="l">
              <a:lnSpc>
                <a:spcPct val="110000"/>
              </a:lnSpc>
              <a:spcAft>
                <a:spcPts val="400"/>
              </a:spcAft>
            </a:pPr>
            <a:r>
              <a:rPr sz="1200" b="0" i="0">
                <a:solidFill>
                  <a:srgbClr val="333333"/>
                </a:solidFill>
                <a:latin typeface="Calibri"/>
              </a:rPr>
              <a:t>- Has not approved automated dispositions (E06)</a:t>
            </a:r>
          </a:p>
        </p:txBody>
      </p:sp>
      <p:sp>
        <p:nvSpPr>
          <p:cNvPr id="15" name="TextBox 14"/>
          <p:cNvSpPr txBox="1"/>
          <p:nvPr/>
        </p:nvSpPr>
        <p:spPr>
          <a:xfrm>
            <a:off x="548640" y="4956048"/>
            <a:ext cx="11094415" cy="274320"/>
          </a:xfrm>
          <a:prstGeom prst="rect">
            <a:avLst/>
          </a:prstGeom>
          <a:noFill/>
        </p:spPr>
        <p:txBody>
          <a:bodyPr wrap="square" lIns="0" rIns="0" tIns="18288" bIns="18288" anchor="t">
            <a:spAutoFit/>
          </a:bodyPr>
          <a:lstStyle/>
          <a:p>
            <a:pPr algn="l">
              <a:lnSpc>
                <a:spcPct val="110000"/>
              </a:lnSpc>
            </a:pPr>
            <a:r>
              <a:rPr sz="1000" b="1" i="0">
                <a:solidFill>
                  <a:srgbClr val="6B6B6B"/>
                </a:solidFill>
                <a:latin typeface="Calibri"/>
              </a:rPr>
              <a:t>STAKEHOLDERS WHO SHAPE SCOPE</a:t>
            </a:r>
          </a:p>
        </p:txBody>
      </p:sp>
      <p:sp>
        <p:nvSpPr>
          <p:cNvPr id="16" name="TextBox 15"/>
          <p:cNvSpPr txBox="1"/>
          <p:nvPr/>
        </p:nvSpPr>
        <p:spPr>
          <a:xfrm>
            <a:off x="548640" y="5212080"/>
            <a:ext cx="3520440" cy="868680"/>
          </a:xfrm>
          <a:prstGeom prst="rect">
            <a:avLst/>
          </a:prstGeom>
          <a:noFill/>
        </p:spPr>
        <p:txBody>
          <a:bodyPr wrap="square" lIns="0" rIns="0" tIns="18288" bIns="18288" anchor="t">
            <a:spAutoFit/>
          </a:bodyPr>
          <a:lstStyle/>
          <a:p>
            <a:pPr algn="l">
              <a:lnSpc>
                <a:spcPct val="110000"/>
              </a:lnSpc>
            </a:pPr>
            <a:r>
              <a:rPr sz="1200" b="1" i="0">
                <a:solidFill>
                  <a:srgbClr val="111111"/>
                </a:solidFill>
                <a:latin typeface="Calibri"/>
              </a:rPr>
              <a:t>Operations leader  </a:t>
            </a:r>
            <a:r>
              <a:rPr sz="1100" b="0" i="0">
                <a:solidFill>
                  <a:srgbClr val="333333"/>
                </a:solidFill>
                <a:latin typeface="Calibri"/>
              </a:rPr>
              <a:t>Standardize the review packet and cut median cycle time 40% this quarter; accepts a narrower release if used consistently (E05). Assumed decision owner.</a:t>
            </a:r>
          </a:p>
        </p:txBody>
      </p:sp>
      <p:sp>
        <p:nvSpPr>
          <p:cNvPr id="17" name="TextBox 16"/>
          <p:cNvSpPr txBox="1"/>
          <p:nvPr/>
        </p:nvSpPr>
        <p:spPr>
          <a:xfrm>
            <a:off x="4251959" y="5212080"/>
            <a:ext cx="3520440" cy="868680"/>
          </a:xfrm>
          <a:prstGeom prst="rect">
            <a:avLst/>
          </a:prstGeom>
          <a:noFill/>
        </p:spPr>
        <p:txBody>
          <a:bodyPr wrap="square" lIns="0" rIns="0" tIns="18288" bIns="18288" anchor="t">
            <a:spAutoFit/>
          </a:bodyPr>
          <a:lstStyle/>
          <a:p>
            <a:pPr algn="l">
              <a:lnSpc>
                <a:spcPct val="110000"/>
              </a:lnSpc>
            </a:pPr>
            <a:r>
              <a:rPr sz="1200" b="1" i="0">
                <a:solidFill>
                  <a:srgbClr val="111111"/>
                </a:solidFill>
                <a:latin typeface="Calibri"/>
              </a:rPr>
              <a:t>CTO  </a:t>
            </a:r>
            <a:r>
              <a:rPr sz="1100" b="0" i="0">
                <a:solidFill>
                  <a:srgbClr val="333333"/>
                </a:solidFill>
                <a:latin typeface="Calibri"/>
              </a:rPr>
              <a:t>Wants a six-week demo of five-source ingestion, autonomous research, automatic disposition and a configurable dashboard; no engineering estimate yet (E08).</a:t>
            </a:r>
          </a:p>
        </p:txBody>
      </p:sp>
      <p:sp>
        <p:nvSpPr>
          <p:cNvPr id="18" name="TextBox 17"/>
          <p:cNvSpPr txBox="1"/>
          <p:nvPr/>
        </p:nvSpPr>
        <p:spPr>
          <a:xfrm>
            <a:off x="7955279" y="5212080"/>
            <a:ext cx="3520440" cy="868680"/>
          </a:xfrm>
          <a:prstGeom prst="rect">
            <a:avLst/>
          </a:prstGeom>
          <a:noFill/>
        </p:spPr>
        <p:txBody>
          <a:bodyPr wrap="square" lIns="0" rIns="0" tIns="18288" bIns="18288" anchor="t">
            <a:spAutoFit/>
          </a:bodyPr>
          <a:lstStyle/>
          <a:p>
            <a:pPr algn="l">
              <a:lnSpc>
                <a:spcPct val="110000"/>
              </a:lnSpc>
            </a:pPr>
            <a:r>
              <a:rPr sz="1200" b="1" i="0">
                <a:solidFill>
                  <a:srgbClr val="111111"/>
                </a:solidFill>
                <a:latin typeface="Calibri"/>
              </a:rPr>
              <a:t>Renewal sponsor  </a:t>
            </a:r>
            <a:r>
              <a:rPr sz="1100" b="0" i="0">
                <a:solidFill>
                  <a:srgbClr val="333333"/>
                </a:solidFill>
                <a:latin typeface="Calibri"/>
              </a:rPr>
              <a:t>Wants measurable adoption and a credible path to broader source coverage, not necessarily all five connectors at launch; decides in ten weeks (E12).</a:t>
            </a: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548640" y="347472"/>
            <a:ext cx="7315200" cy="274320"/>
          </a:xfrm>
          <a:prstGeom prst="rect">
            <a:avLst/>
          </a:prstGeom>
          <a:noFill/>
        </p:spPr>
        <p:txBody>
          <a:bodyPr wrap="square" lIns="0" rIns="0" tIns="18288" bIns="18288" anchor="t">
            <a:spAutoFit/>
          </a:bodyPr>
          <a:lstStyle/>
          <a:p>
            <a:pPr algn="l">
              <a:lnSpc>
                <a:spcPct val="110000"/>
              </a:lnSpc>
            </a:pPr>
            <a:r>
              <a:rPr sz="1000" b="1" i="0">
                <a:solidFill>
                  <a:srgbClr val="6B6B6B"/>
                </a:solidFill>
                <a:latin typeface="Calibri"/>
              </a:rPr>
              <a:t>04   EVIDENCE HIGHLIGHTS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548640" y="566928"/>
            <a:ext cx="11094415" cy="685800"/>
          </a:xfrm>
          <a:prstGeom prst="rect">
            <a:avLst/>
          </a:prstGeom>
          <a:noFill/>
        </p:spPr>
        <p:txBody>
          <a:bodyPr wrap="square" lIns="0" rIns="0" tIns="18288" bIns="18288" anchor="t">
            <a:spAutoFit/>
          </a:bodyPr>
          <a:lstStyle/>
          <a:p>
            <a:pPr algn="l">
              <a:lnSpc>
                <a:spcPct val="100000"/>
              </a:lnSpc>
            </a:pPr>
            <a:r>
              <a:rPr sz="2800" b="0" i="0">
                <a:solidFill>
                  <a:srgbClr val="111111"/>
                </a:solidFill>
                <a:latin typeface="Cambria"/>
              </a:rPr>
              <a:t>Fourteen signals, and what each one means for the first release</a:t>
            </a:r>
          </a:p>
        </p:txBody>
      </p:sp>
      <p:cxnSp>
        <p:nvCxnSpPr>
          <p:cNvPr id="4" name="Connector 3"/>
          <p:cNvCxnSpPr/>
          <p:nvPr/>
        </p:nvCxnSpPr>
        <p:spPr>
          <a:xfrm>
            <a:off x="548640" y="1298448"/>
            <a:ext cx="11094415" cy="0"/>
          </a:xfrm>
          <a:prstGeom prst="line">
            <a:avLst/>
          </a:prstGeom>
          <a:ln w="9525">
            <a:solidFill>
              <a:srgbClr val="111111"/>
            </a:solidFill>
          </a:ln>
        </p:spPr>
      </p:cxnSp>
      <p:cxnSp>
        <p:nvCxnSpPr>
          <p:cNvPr id="5" name="Connector 4"/>
          <p:cNvCxnSpPr/>
          <p:nvPr/>
        </p:nvCxnSpPr>
        <p:spPr>
          <a:xfrm>
            <a:off x="548640" y="6382512"/>
            <a:ext cx="11094415" cy="0"/>
          </a:xfrm>
          <a:prstGeom prst="line">
            <a:avLst/>
          </a:prstGeom>
          <a:ln w="6350">
            <a:solidFill>
              <a:srgbClr val="BFBFBF"/>
            </a:solidFill>
          </a:ln>
        </p:spPr>
      </p:cxnSp>
      <p:sp>
        <p:nvSpPr>
          <p:cNvPr id="6" name="TextBox 5"/>
          <p:cNvSpPr txBox="1"/>
          <p:nvPr/>
        </p:nvSpPr>
        <p:spPr>
          <a:xfrm>
            <a:off x="548640" y="6428232"/>
            <a:ext cx="4572000" cy="274320"/>
          </a:xfrm>
          <a:prstGeom prst="rect">
            <a:avLst/>
          </a:prstGeom>
          <a:noFill/>
        </p:spPr>
        <p:txBody>
          <a:bodyPr wrap="square" lIns="0" rIns="0" tIns="18288" bIns="18288" anchor="t">
            <a:spAutoFit/>
          </a:bodyPr>
          <a:lstStyle/>
          <a:p>
            <a:pPr algn="l">
              <a:lnSpc>
                <a:spcPct val="110000"/>
              </a:lnSpc>
            </a:pPr>
            <a:r>
              <a:rPr sz="900" b="0" i="0">
                <a:solidFill>
                  <a:srgbClr val="6B6B6B"/>
                </a:solidFill>
                <a:latin typeface="Calibri"/>
              </a:rPr>
              <a:t>Draft - for S to review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7071055" y="6428232"/>
            <a:ext cx="4572000" cy="274320"/>
          </a:xfrm>
          <a:prstGeom prst="rect">
            <a:avLst/>
          </a:prstGeom>
          <a:noFill/>
        </p:spPr>
        <p:txBody>
          <a:bodyPr wrap="square" lIns="0" rIns="0" tIns="18288" bIns="18288" anchor="t">
            <a:spAutoFit/>
          </a:bodyPr>
          <a:lstStyle/>
          <a:p>
            <a:pPr algn="r">
              <a:lnSpc>
                <a:spcPct val="110000"/>
              </a:lnSpc>
            </a:pPr>
            <a:r>
              <a:rPr sz="900" b="0" i="0">
                <a:solidFill>
                  <a:srgbClr val="6B6B6B"/>
                </a:solidFill>
                <a:latin typeface="Calibri"/>
              </a:rPr>
              <a:t>Northstar operational review   4 / 14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548640" y="6053328"/>
            <a:ext cx="11094415" cy="292608"/>
          </a:xfrm>
          <a:prstGeom prst="rect">
            <a:avLst/>
          </a:prstGeom>
          <a:noFill/>
        </p:spPr>
        <p:txBody>
          <a:bodyPr wrap="square" lIns="0" rIns="0" tIns="18288" bIns="18288" anchor="t">
            <a:spAutoFit/>
          </a:bodyPr>
          <a:lstStyle/>
          <a:p>
            <a:pPr algn="l">
              <a:lnSpc>
                <a:spcPct val="110000"/>
              </a:lnSpc>
            </a:pPr>
            <a:r>
              <a:rPr sz="900" b="0" i="1">
                <a:solidFill>
                  <a:srgbClr val="6B6B6B"/>
                </a:solidFill>
                <a:latin typeface="Calibri"/>
              </a:rPr>
              <a:t>Source: Evidence Pack E01-E14, observations condensed; limitations as stated in the pack. Implications are my reading.</a:t>
            </a:r>
          </a:p>
        </p:txBody>
      </p:sp>
      <p:graphicFrame>
        <p:nvGraphicFramePr>
          <p:cNvPr id="9" name="Table 8"/>
          <p:cNvGraphicFramePr>
            <a:graphicFrameLocks noGrp="1"/>
          </p:cNvGraphicFramePr>
          <p:nvPr/>
        </p:nvGraphicFramePr>
        <p:xfrm>
          <a:off x="548640" y="1463040"/>
          <a:ext cx="11091672" cy="4526280"/>
        </p:xfrm>
        <a:graphic>
          <a:graphicData uri="http://schemas.openxmlformats.org/drawingml/2006/table">
            <a:tbl>
              <a:tblPr firstRow="0" bandRow="0">
                <a:tableStyleId>{5C22544A-7EE6-4342-B048-85BDC9FD1C3A}</a:tableStyleId>
              </a:tblPr>
              <a:tblGrid>
                <a:gridCol w="502920"/>
                <a:gridCol w="1417320"/>
                <a:gridCol w="4343400"/>
                <a:gridCol w="2286000"/>
                <a:gridCol w="2542032"/>
              </a:tblGrid>
              <a:tr h="301752">
                <a:tc>
                  <a:txBody>
                    <a:bodyPr wrap="square"/>
                    <a:lstStyle/>
                    <a:p>
                      <a:pPr>
                        <a:lnSpc>
                          <a:spcPct val="100000"/>
                        </a:lnSpc>
                      </a:pPr>
                      <a:r>
                        <a:rPr sz="1000" b="1">
                          <a:solidFill>
                            <a:srgbClr val="FFFFFF"/>
                          </a:solidFill>
                          <a:latin typeface="Calibri"/>
                        </a:rPr>
                        <a:t>ID</a:t>
                      </a:r>
                    </a:p>
                  </a:txBody>
                  <a:tcPr marL="45720" marR="45720" marT="13716" marB="13716" anchor="ctr">
                    <a:solidFill>
                      <a:srgbClr val="111111"/>
                    </a:solidFill>
                  </a:tcPr>
                </a:tc>
                <a:tc>
                  <a:txBody>
                    <a:bodyPr wrap="square"/>
                    <a:lstStyle/>
                    <a:p>
                      <a:pPr>
                        <a:lnSpc>
                          <a:spcPct val="100000"/>
                        </a:lnSpc>
                      </a:pPr>
                      <a:r>
                        <a:rPr sz="1000" b="1">
                          <a:solidFill>
                            <a:srgbClr val="FFFFFF"/>
                          </a:solidFill>
                          <a:latin typeface="Calibri"/>
                        </a:rPr>
                        <a:t>Source</a:t>
                      </a:r>
                    </a:p>
                  </a:txBody>
                  <a:tcPr marL="45720" marR="45720" marT="13716" marB="13716" anchor="ctr">
                    <a:solidFill>
                      <a:srgbClr val="111111"/>
                    </a:solidFill>
                  </a:tcPr>
                </a:tc>
                <a:tc>
                  <a:txBody>
                    <a:bodyPr wrap="square"/>
                    <a:lstStyle/>
                    <a:p>
                      <a:pPr>
                        <a:lnSpc>
                          <a:spcPct val="100000"/>
                        </a:lnSpc>
                      </a:pPr>
                      <a:r>
                        <a:rPr sz="1000" b="1">
                          <a:solidFill>
                            <a:srgbClr val="FFFFFF"/>
                          </a:solidFill>
                          <a:latin typeface="Calibri"/>
                        </a:rPr>
                        <a:t>Observation</a:t>
                      </a:r>
                    </a:p>
                  </a:txBody>
                  <a:tcPr marL="45720" marR="45720" marT="13716" marB="13716" anchor="ctr">
                    <a:solidFill>
                      <a:srgbClr val="111111"/>
                    </a:solidFill>
                  </a:tcPr>
                </a:tc>
                <a:tc>
                  <a:txBody>
                    <a:bodyPr wrap="square"/>
                    <a:lstStyle/>
                    <a:p>
                      <a:pPr>
                        <a:lnSpc>
                          <a:spcPct val="100000"/>
                        </a:lnSpc>
                      </a:pPr>
                      <a:r>
                        <a:rPr sz="1000" b="1">
                          <a:solidFill>
                            <a:srgbClr val="FFFFFF"/>
                          </a:solidFill>
                          <a:latin typeface="Calibri"/>
                        </a:rPr>
                        <a:t>Limitation</a:t>
                      </a:r>
                    </a:p>
                  </a:txBody>
                  <a:tcPr marL="45720" marR="45720" marT="13716" marB="13716" anchor="ctr">
                    <a:solidFill>
                      <a:srgbClr val="111111"/>
                    </a:solidFill>
                  </a:tcPr>
                </a:tc>
                <a:tc>
                  <a:txBody>
                    <a:bodyPr wrap="square"/>
                    <a:lstStyle/>
                    <a:p>
                      <a:pPr>
                        <a:lnSpc>
                          <a:spcPct val="100000"/>
                        </a:lnSpc>
                      </a:pPr>
                      <a:r>
                        <a:rPr sz="1000" b="1">
                          <a:solidFill>
                            <a:srgbClr val="FFFFFF"/>
                          </a:solidFill>
                          <a:latin typeface="Calibri"/>
                        </a:rPr>
                        <a:t>Implication for release 1</a:t>
                      </a:r>
                    </a:p>
                  </a:txBody>
                  <a:tcPr marL="45720" marR="45720" marT="13716" marB="13716" anchor="ctr">
                    <a:solidFill>
                      <a:srgbClr val="111111"/>
                    </a:solidFill>
                  </a:tcPr>
                </a:tc>
              </a:tr>
              <a:tr h="301752">
                <a:tc>
                  <a:txBody>
                    <a:bodyPr wrap="square"/>
                    <a:lstStyle/>
                    <a:p>
                      <a:pPr>
                        <a:lnSpc>
                          <a:spcPct val="100000"/>
                        </a:lnSpc>
                      </a:pPr>
                      <a:r>
                        <a:rPr sz="950" b="1">
                          <a:solidFill>
                            <a:srgbClr val="111111"/>
                          </a:solidFill>
                          <a:latin typeface="Calibri"/>
                        </a:rPr>
                        <a:t>E01</a:t>
                      </a:r>
                    </a:p>
                  </a:txBody>
                  <a:tcPr marL="45720" marR="45720" marT="13716" marB="13716" anchor="ctr">
                    <a:solidFill>
                      <a:srgbClr val="FFFFFF"/>
                    </a:solidFill>
                  </a:tcPr>
                </a:tc>
                <a:tc>
                  <a:txBody>
                    <a:bodyPr wrap="square"/>
                    <a:lstStyle/>
                    <a:p>
                      <a:pPr>
                        <a:lnSpc>
                          <a:spcPct val="100000"/>
                        </a:lnSpc>
                      </a:pPr>
                      <a:r>
                        <a:rPr sz="950" b="0">
                          <a:solidFill>
                            <a:srgbClr val="333333"/>
                          </a:solidFill>
                          <a:latin typeface="Calibri"/>
                        </a:rPr>
                        <a:t>Analyst interviews</a:t>
                      </a:r>
                    </a:p>
                  </a:txBody>
                  <a:tcPr marL="45720" marR="45720" marT="13716" marB="13716" anchor="ctr">
                    <a:solidFill>
                      <a:srgbClr val="FFFFFF"/>
                    </a:solidFill>
                  </a:tcPr>
                </a:tc>
                <a:tc>
                  <a:txBody>
                    <a:bodyPr wrap="square"/>
                    <a:lstStyle/>
                    <a:p>
                      <a:pPr>
                        <a:lnSpc>
                          <a:spcPct val="100000"/>
                        </a:lnSpc>
                      </a:pPr>
                      <a:r>
                        <a:rPr sz="950" b="0">
                          <a:solidFill>
                            <a:srgbClr val="111111"/>
                          </a:solidFill>
                          <a:latin typeface="Calibri"/>
                        </a:rPr>
                        <a:t>Median 11.5 h per case; 4.2 h locating and reconciling records</a:t>
                      </a:r>
                    </a:p>
                  </a:txBody>
                  <a:tcPr marL="45720" marR="45720" marT="13716" marB="13716" anchor="ctr">
                    <a:solidFill>
                      <a:srgbClr val="FFFFFF"/>
                    </a:solidFill>
                  </a:tcPr>
                </a:tc>
                <a:tc>
                  <a:txBody>
                    <a:bodyPr wrap="square"/>
                    <a:lstStyle/>
                    <a:p>
                      <a:pPr>
                        <a:lnSpc>
                          <a:spcPct val="100000"/>
                        </a:lnSpc>
                      </a:pPr>
                      <a:r>
                        <a:rPr sz="950" b="0">
                          <a:solidFill>
                            <a:srgbClr val="333333"/>
                          </a:solidFill>
                          <a:latin typeface="Calibri"/>
                        </a:rPr>
                        <a:t>6 interviews, one team</a:t>
                      </a:r>
                    </a:p>
                  </a:txBody>
                  <a:tcPr marL="45720" marR="45720" marT="13716" marB="13716" anchor="ctr">
                    <a:solidFill>
                      <a:srgbClr val="FFFFFF"/>
                    </a:solidFill>
                  </a:tcPr>
                </a:tc>
                <a:tc>
                  <a:txBody>
                    <a:bodyPr wrap="square"/>
                    <a:lstStyle/>
                    <a:p>
                      <a:pPr>
                        <a:lnSpc>
                          <a:spcPct val="100000"/>
                        </a:lnSpc>
                      </a:pPr>
                      <a:r>
                        <a:rPr sz="950" b="1">
                          <a:solidFill>
                            <a:srgbClr val="111111"/>
                          </a:solidFill>
                          <a:latin typeface="Calibri"/>
                        </a:rPr>
                        <a:t>Attack evidence gathering first</a:t>
                      </a:r>
                    </a:p>
                  </a:txBody>
                  <a:tcPr marL="45720" marR="45720" marT="13716" marB="13716" anchor="ctr">
                    <a:solidFill>
                      <a:srgbClr val="FFFFFF"/>
                    </a:solidFill>
                  </a:tcPr>
                </a:tc>
              </a:tr>
              <a:tr h="301752">
                <a:tc>
                  <a:txBody>
                    <a:bodyPr wrap="square"/>
                    <a:lstStyle/>
                    <a:p>
                      <a:pPr>
                        <a:lnSpc>
                          <a:spcPct val="100000"/>
                        </a:lnSpc>
                      </a:pPr>
                      <a:r>
                        <a:rPr sz="950" b="1">
                          <a:solidFill>
                            <a:srgbClr val="111111"/>
                          </a:solidFill>
                          <a:latin typeface="Calibri"/>
                        </a:rPr>
                        <a:t>E02</a:t>
                      </a:r>
                    </a:p>
                  </a:txBody>
                  <a:tcPr marL="45720" marR="45720" marT="13716" marB="13716" anchor="ctr">
                    <a:solidFill>
                      <a:srgbClr val="F2F2F2"/>
                    </a:solidFill>
                  </a:tcPr>
                </a:tc>
                <a:tc>
                  <a:txBody>
                    <a:bodyPr wrap="square"/>
                    <a:lstStyle/>
                    <a:p>
                      <a:pPr>
                        <a:lnSpc>
                          <a:spcPct val="100000"/>
                        </a:lnSpc>
                      </a:pPr>
                      <a:r>
                        <a:rPr sz="950" b="0">
                          <a:solidFill>
                            <a:srgbClr val="333333"/>
                          </a:solidFill>
                          <a:latin typeface="Calibri"/>
                        </a:rPr>
                        <a:t>Pilot telemetry</a:t>
                      </a:r>
                    </a:p>
                  </a:txBody>
                  <a:tcPr marL="45720" marR="45720" marT="13716" marB="13716" anchor="ctr">
                    <a:solidFill>
                      <a:srgbClr val="F2F2F2"/>
                    </a:solidFill>
                  </a:tcPr>
                </a:tc>
                <a:tc>
                  <a:txBody>
                    <a:bodyPr wrap="square"/>
                    <a:lstStyle/>
                    <a:p>
                      <a:pPr>
                        <a:lnSpc>
                          <a:spcPct val="100000"/>
                        </a:lnSpc>
                      </a:pPr>
                      <a:r>
                        <a:rPr sz="950" b="0">
                          <a:solidFill>
                            <a:srgbClr val="111111"/>
                          </a:solidFill>
                          <a:latin typeface="Calibri"/>
                        </a:rPr>
                        <a:t>18% of eligible weekly cases used the pilot more than once</a:t>
                      </a:r>
                    </a:p>
                  </a:txBody>
                  <a:tcPr marL="45720" marR="45720" marT="13716" marB="13716" anchor="ctr">
                    <a:solidFill>
                      <a:srgbClr val="F2F2F2"/>
                    </a:solidFill>
                  </a:tcPr>
                </a:tc>
                <a:tc>
                  <a:txBody>
                    <a:bodyPr wrap="square"/>
                    <a:lstStyle/>
                    <a:p>
                      <a:pPr>
                        <a:lnSpc>
                          <a:spcPct val="100000"/>
                        </a:lnSpc>
                      </a:pPr>
                      <a:r>
                        <a:rPr sz="950" b="0">
                          <a:solidFill>
                            <a:srgbClr val="333333"/>
                          </a:solidFill>
                          <a:latin typeface="Calibri"/>
                        </a:rPr>
                        <a:t>Does not explain abandonment</a:t>
                      </a:r>
                    </a:p>
                  </a:txBody>
                  <a:tcPr marL="45720" marR="45720" marT="13716" marB="13716" anchor="ctr">
                    <a:solidFill>
                      <a:srgbClr val="F2F2F2"/>
                    </a:solidFill>
                  </a:tcPr>
                </a:tc>
                <a:tc>
                  <a:txBody>
                    <a:bodyPr wrap="square"/>
                    <a:lstStyle/>
                    <a:p>
                      <a:pPr>
                        <a:lnSpc>
                          <a:spcPct val="100000"/>
                        </a:lnSpc>
                      </a:pPr>
                      <a:r>
                        <a:rPr sz="950" b="1">
                          <a:solidFill>
                            <a:srgbClr val="111111"/>
                          </a:solidFill>
                          <a:latin typeface="Calibri"/>
                        </a:rPr>
                        <a:t>Adoption is the risk; learn why users leave</a:t>
                      </a:r>
                    </a:p>
                  </a:txBody>
                  <a:tcPr marL="45720" marR="45720" marT="13716" marB="13716" anchor="ctr">
                    <a:solidFill>
                      <a:srgbClr val="F2F2F2"/>
                    </a:solidFill>
                  </a:tcPr>
                </a:tc>
              </a:tr>
              <a:tr h="301752">
                <a:tc>
                  <a:txBody>
                    <a:bodyPr wrap="square"/>
                    <a:lstStyle/>
                    <a:p>
                      <a:pPr>
                        <a:lnSpc>
                          <a:spcPct val="100000"/>
                        </a:lnSpc>
                      </a:pPr>
                      <a:r>
                        <a:rPr sz="950" b="1">
                          <a:solidFill>
                            <a:srgbClr val="111111"/>
                          </a:solidFill>
                          <a:latin typeface="Calibri"/>
                        </a:rPr>
                        <a:t>E03</a:t>
                      </a:r>
                    </a:p>
                  </a:txBody>
                  <a:tcPr marL="45720" marR="45720" marT="13716" marB="13716" anchor="ctr">
                    <a:solidFill>
                      <a:srgbClr val="FFFFFF"/>
                    </a:solidFill>
                  </a:tcPr>
                </a:tc>
                <a:tc>
                  <a:txBody>
                    <a:bodyPr wrap="square"/>
                    <a:lstStyle/>
                    <a:p>
                      <a:pPr>
                        <a:lnSpc>
                          <a:spcPct val="100000"/>
                        </a:lnSpc>
                      </a:pPr>
                      <a:r>
                        <a:rPr sz="950" b="0">
                          <a:solidFill>
                            <a:srgbClr val="333333"/>
                          </a:solidFill>
                          <a:latin typeface="Calibri"/>
                        </a:rPr>
                        <a:t>Pilot quality review</a:t>
                      </a:r>
                    </a:p>
                  </a:txBody>
                  <a:tcPr marL="45720" marR="45720" marT="13716" marB="13716" anchor="ctr">
                    <a:solidFill>
                      <a:srgbClr val="FFFFFF"/>
                    </a:solidFill>
                  </a:tcPr>
                </a:tc>
                <a:tc>
                  <a:txBody>
                    <a:bodyPr wrap="square"/>
                    <a:lstStyle/>
                    <a:p>
                      <a:pPr>
                        <a:lnSpc>
                          <a:spcPct val="100000"/>
                        </a:lnSpc>
                      </a:pPr>
                      <a:r>
                        <a:rPr sz="950" b="0">
                          <a:solidFill>
                            <a:srgbClr val="111111"/>
                          </a:solidFill>
                          <a:latin typeface="Calibri"/>
                        </a:rPr>
                        <a:t>84% materially accurate; 14% had an untraceable claim</a:t>
                      </a:r>
                    </a:p>
                  </a:txBody>
                  <a:tcPr marL="45720" marR="45720" marT="13716" marB="13716" anchor="ctr">
                    <a:solidFill>
                      <a:srgbClr val="FFFFFF"/>
                    </a:solidFill>
                  </a:tcPr>
                </a:tc>
                <a:tc>
                  <a:txBody>
                    <a:bodyPr wrap="square"/>
                    <a:lstStyle/>
                    <a:p>
                      <a:pPr>
                        <a:lnSpc>
                          <a:spcPct val="100000"/>
                        </a:lnSpc>
                      </a:pPr>
                      <a:r>
                        <a:rPr sz="950" b="0">
                          <a:solidFill>
                            <a:srgbClr val="333333"/>
                          </a:solidFill>
                          <a:latin typeface="Calibri"/>
                        </a:rPr>
                        <a:t>50 sampled cases</a:t>
                      </a:r>
                    </a:p>
                  </a:txBody>
                  <a:tcPr marL="45720" marR="45720" marT="13716" marB="13716" anchor="ctr">
                    <a:solidFill>
                      <a:srgbClr val="FFFFFF"/>
                    </a:solidFill>
                  </a:tcPr>
                </a:tc>
                <a:tc>
                  <a:txBody>
                    <a:bodyPr wrap="square"/>
                    <a:lstStyle/>
                    <a:p>
                      <a:pPr>
                        <a:lnSpc>
                          <a:spcPct val="100000"/>
                        </a:lnSpc>
                      </a:pPr>
                      <a:r>
                        <a:rPr sz="950" b="1">
                          <a:solidFill>
                            <a:srgbClr val="111111"/>
                          </a:solidFill>
                          <a:latin typeface="Calibri"/>
                        </a:rPr>
                        <a:t>Every claim needs a visible source</a:t>
                      </a:r>
                    </a:p>
                  </a:txBody>
                  <a:tcPr marL="45720" marR="45720" marT="13716" marB="13716" anchor="ctr">
                    <a:solidFill>
                      <a:srgbClr val="FFFFFF"/>
                    </a:solidFill>
                  </a:tcPr>
                </a:tc>
              </a:tr>
              <a:tr h="301752">
                <a:tc>
                  <a:txBody>
                    <a:bodyPr wrap="square"/>
                    <a:lstStyle/>
                    <a:p>
                      <a:pPr>
                        <a:lnSpc>
                          <a:spcPct val="100000"/>
                        </a:lnSpc>
                      </a:pPr>
                      <a:r>
                        <a:rPr sz="950" b="1">
                          <a:solidFill>
                            <a:srgbClr val="111111"/>
                          </a:solidFill>
                          <a:latin typeface="Calibri"/>
                        </a:rPr>
                        <a:t>E04</a:t>
                      </a:r>
                    </a:p>
                  </a:txBody>
                  <a:tcPr marL="45720" marR="45720" marT="13716" marB="13716" anchor="ctr">
                    <a:solidFill>
                      <a:srgbClr val="F2F2F2"/>
                    </a:solidFill>
                  </a:tcPr>
                </a:tc>
                <a:tc>
                  <a:txBody>
                    <a:bodyPr wrap="square"/>
                    <a:lstStyle/>
                    <a:p>
                      <a:pPr>
                        <a:lnSpc>
                          <a:spcPct val="100000"/>
                        </a:lnSpc>
                      </a:pPr>
                      <a:r>
                        <a:rPr sz="950" b="0">
                          <a:solidFill>
                            <a:srgbClr val="333333"/>
                          </a:solidFill>
                          <a:latin typeface="Calibri"/>
                        </a:rPr>
                        <a:t>Frontline interview</a:t>
                      </a:r>
                    </a:p>
                  </a:txBody>
                  <a:tcPr marL="45720" marR="45720" marT="13716" marB="13716" anchor="ctr">
                    <a:solidFill>
                      <a:srgbClr val="F2F2F2"/>
                    </a:solidFill>
                  </a:tcPr>
                </a:tc>
                <a:tc>
                  <a:txBody>
                    <a:bodyPr wrap="square"/>
                    <a:lstStyle/>
                    <a:p>
                      <a:pPr>
                        <a:lnSpc>
                          <a:spcPct val="100000"/>
                        </a:lnSpc>
                      </a:pPr>
                      <a:r>
                        <a:rPr sz="950" b="0">
                          <a:solidFill>
                            <a:srgbClr val="111111"/>
                          </a:solidFill>
                          <a:latin typeface="Calibri"/>
                        </a:rPr>
                        <a:t>Drafts hide why a source was selected or what was omitted</a:t>
                      </a:r>
                    </a:p>
                  </a:txBody>
                  <a:tcPr marL="45720" marR="45720" marT="13716" marB="13716" anchor="ctr">
                    <a:solidFill>
                      <a:srgbClr val="F2F2F2"/>
                    </a:solidFill>
                  </a:tcPr>
                </a:tc>
                <a:tc>
                  <a:txBody>
                    <a:bodyPr wrap="square"/>
                    <a:lstStyle/>
                    <a:p>
                      <a:pPr>
                        <a:lnSpc>
                          <a:spcPct val="100000"/>
                        </a:lnSpc>
                      </a:pPr>
                      <a:r>
                        <a:rPr sz="950" b="0">
                          <a:solidFill>
                            <a:srgbClr val="333333"/>
                          </a:solidFill>
                          <a:latin typeface="Calibri"/>
                        </a:rPr>
                        <a:t>4 of 6 interviews</a:t>
                      </a:r>
                    </a:p>
                  </a:txBody>
                  <a:tcPr marL="45720" marR="45720" marT="13716" marB="13716" anchor="ctr">
                    <a:solidFill>
                      <a:srgbClr val="F2F2F2"/>
                    </a:solidFill>
                  </a:tcPr>
                </a:tc>
                <a:tc>
                  <a:txBody>
                    <a:bodyPr wrap="square"/>
                    <a:lstStyle/>
                    <a:p>
                      <a:pPr>
                        <a:lnSpc>
                          <a:spcPct val="100000"/>
                        </a:lnSpc>
                      </a:pPr>
                      <a:r>
                        <a:rPr sz="950" b="1">
                          <a:solidFill>
                            <a:srgbClr val="111111"/>
                          </a:solidFill>
                          <a:latin typeface="Calibri"/>
                        </a:rPr>
                        <a:t>Show selection and omission reasons</a:t>
                      </a:r>
                    </a:p>
                  </a:txBody>
                  <a:tcPr marL="45720" marR="45720" marT="13716" marB="13716" anchor="ctr">
                    <a:solidFill>
                      <a:srgbClr val="F2F2F2"/>
                    </a:solidFill>
                  </a:tcPr>
                </a:tc>
              </a:tr>
              <a:tr h="301752">
                <a:tc>
                  <a:txBody>
                    <a:bodyPr wrap="square"/>
                    <a:lstStyle/>
                    <a:p>
                      <a:pPr>
                        <a:lnSpc>
                          <a:spcPct val="100000"/>
                        </a:lnSpc>
                      </a:pPr>
                      <a:r>
                        <a:rPr sz="950" b="1">
                          <a:solidFill>
                            <a:srgbClr val="111111"/>
                          </a:solidFill>
                          <a:latin typeface="Calibri"/>
                        </a:rPr>
                        <a:t>E05</a:t>
                      </a:r>
                    </a:p>
                  </a:txBody>
                  <a:tcPr marL="45720" marR="45720" marT="13716" marB="13716" anchor="ctr">
                    <a:solidFill>
                      <a:srgbClr val="FFFFFF"/>
                    </a:solidFill>
                  </a:tcPr>
                </a:tc>
                <a:tc>
                  <a:txBody>
                    <a:bodyPr wrap="square"/>
                    <a:lstStyle/>
                    <a:p>
                      <a:pPr>
                        <a:lnSpc>
                          <a:spcPct val="100000"/>
                        </a:lnSpc>
                      </a:pPr>
                      <a:r>
                        <a:rPr sz="950" b="0">
                          <a:solidFill>
                            <a:srgbClr val="333333"/>
                          </a:solidFill>
                          <a:latin typeface="Calibri"/>
                        </a:rPr>
                        <a:t>Operations leader</a:t>
                      </a:r>
                    </a:p>
                  </a:txBody>
                  <a:tcPr marL="45720" marR="45720" marT="13716" marB="13716" anchor="ctr">
                    <a:solidFill>
                      <a:srgbClr val="FFFFFF"/>
                    </a:solidFill>
                  </a:tcPr>
                </a:tc>
                <a:tc>
                  <a:txBody>
                    <a:bodyPr wrap="square"/>
                    <a:lstStyle/>
                    <a:p>
                      <a:pPr>
                        <a:lnSpc>
                          <a:spcPct val="100000"/>
                        </a:lnSpc>
                      </a:pPr>
                      <a:r>
                        <a:rPr sz="950" b="0">
                          <a:solidFill>
                            <a:srgbClr val="111111"/>
                          </a:solidFill>
                          <a:latin typeface="Calibri"/>
                        </a:rPr>
                        <a:t>Standard packet; 40% faster median cycle this quarter; narrower release OK</a:t>
                      </a:r>
                    </a:p>
                  </a:txBody>
                  <a:tcPr marL="45720" marR="45720" marT="13716" marB="13716" anchor="ctr">
                    <a:solidFill>
                      <a:srgbClr val="FFFFFF"/>
                    </a:solidFill>
                  </a:tcPr>
                </a:tc>
                <a:tc>
                  <a:txBody>
                    <a:bodyPr wrap="square"/>
                    <a:lstStyle/>
                    <a:p>
                      <a:pPr>
                        <a:lnSpc>
                          <a:spcPct val="100000"/>
                        </a:lnSpc>
                      </a:pPr>
                      <a:r>
                        <a:rPr sz="950" b="0">
                          <a:solidFill>
                            <a:srgbClr val="333333"/>
                          </a:solidFill>
                          <a:latin typeface="Calibri"/>
                        </a:rPr>
                        <a:t>Commitment discussed with execs</a:t>
                      </a:r>
                    </a:p>
                  </a:txBody>
                  <a:tcPr marL="45720" marR="45720" marT="13716" marB="13716" anchor="ctr">
                    <a:solidFill>
                      <a:srgbClr val="FFFFFF"/>
                    </a:solidFill>
                  </a:tcPr>
                </a:tc>
                <a:tc>
                  <a:txBody>
                    <a:bodyPr wrap="square"/>
                    <a:lstStyle/>
                    <a:p>
                      <a:pPr>
                        <a:lnSpc>
                          <a:spcPct val="100000"/>
                        </a:lnSpc>
                      </a:pPr>
                      <a:r>
                        <a:rPr sz="950" b="1">
                          <a:solidFill>
                            <a:srgbClr val="111111"/>
                          </a:solidFill>
                          <a:latin typeface="Calibri"/>
                        </a:rPr>
                        <a:t>Narrow scope, consistent use</a:t>
                      </a:r>
                    </a:p>
                  </a:txBody>
                  <a:tcPr marL="45720" marR="45720" marT="13716" marB="13716" anchor="ctr">
                    <a:solidFill>
                      <a:srgbClr val="FFFFFF"/>
                    </a:solidFill>
                  </a:tcPr>
                </a:tc>
              </a:tr>
              <a:tr h="301752">
                <a:tc>
                  <a:txBody>
                    <a:bodyPr wrap="square"/>
                    <a:lstStyle/>
                    <a:p>
                      <a:pPr>
                        <a:lnSpc>
                          <a:spcPct val="100000"/>
                        </a:lnSpc>
                      </a:pPr>
                      <a:r>
                        <a:rPr sz="950" b="1">
                          <a:solidFill>
                            <a:srgbClr val="111111"/>
                          </a:solidFill>
                          <a:latin typeface="Calibri"/>
                        </a:rPr>
                        <a:t>E06</a:t>
                      </a:r>
                    </a:p>
                  </a:txBody>
                  <a:tcPr marL="45720" marR="45720" marT="13716" marB="13716" anchor="ctr">
                    <a:solidFill>
                      <a:srgbClr val="F2F2F2"/>
                    </a:solidFill>
                  </a:tcPr>
                </a:tc>
                <a:tc>
                  <a:txBody>
                    <a:bodyPr wrap="square"/>
                    <a:lstStyle/>
                    <a:p>
                      <a:pPr>
                        <a:lnSpc>
                          <a:spcPct val="100000"/>
                        </a:lnSpc>
                      </a:pPr>
                      <a:r>
                        <a:rPr sz="950" b="0">
                          <a:solidFill>
                            <a:srgbClr val="333333"/>
                          </a:solidFill>
                          <a:latin typeface="Calibri"/>
                        </a:rPr>
                        <a:t>Compliance lead</a:t>
                      </a:r>
                    </a:p>
                  </a:txBody>
                  <a:tcPr marL="45720" marR="45720" marT="13716" marB="13716" anchor="ctr">
                    <a:solidFill>
                      <a:srgbClr val="F2F2F2"/>
                    </a:solidFill>
                  </a:tcPr>
                </a:tc>
                <a:tc>
                  <a:txBody>
                    <a:bodyPr wrap="square"/>
                    <a:lstStyle/>
                    <a:p>
                      <a:pPr>
                        <a:lnSpc>
                          <a:spcPct val="100000"/>
                        </a:lnSpc>
                      </a:pPr>
                      <a:r>
                        <a:rPr sz="950" b="0">
                          <a:solidFill>
                            <a:srgbClr val="111111"/>
                          </a:solidFill>
                          <a:latin typeface="Calibri"/>
                        </a:rPr>
                        <a:t>Claims link to authorized sources; keep approver, sources, model and prompt version, edits, disposition</a:t>
                      </a:r>
                    </a:p>
                  </a:txBody>
                  <a:tcPr marL="45720" marR="45720" marT="13716" marB="13716" anchor="ctr">
                    <a:solidFill>
                      <a:srgbClr val="F2F2F2"/>
                    </a:solidFill>
                  </a:tcPr>
                </a:tc>
                <a:tc>
                  <a:txBody>
                    <a:bodyPr wrap="square"/>
                    <a:lstStyle/>
                    <a:p>
                      <a:pPr>
                        <a:lnSpc>
                          <a:spcPct val="100000"/>
                        </a:lnSpc>
                      </a:pPr>
                      <a:r>
                        <a:rPr sz="950" b="0">
                          <a:solidFill>
                            <a:srgbClr val="333333"/>
                          </a:solidFill>
                          <a:latin typeface="Calibri"/>
                        </a:rPr>
                        <a:t>No automated dispositions</a:t>
                      </a:r>
                    </a:p>
                  </a:txBody>
                  <a:tcPr marL="45720" marR="45720" marT="13716" marB="13716" anchor="ctr">
                    <a:solidFill>
                      <a:srgbClr val="F2F2F2"/>
                    </a:solidFill>
                  </a:tcPr>
                </a:tc>
                <a:tc>
                  <a:txBody>
                    <a:bodyPr wrap="square"/>
                    <a:lstStyle/>
                    <a:p>
                      <a:pPr>
                        <a:lnSpc>
                          <a:spcPct val="100000"/>
                        </a:lnSpc>
                      </a:pPr>
                      <a:r>
                        <a:rPr sz="950" b="1">
                          <a:solidFill>
                            <a:srgbClr val="111111"/>
                          </a:solidFill>
                          <a:latin typeface="Calibri"/>
                        </a:rPr>
                        <a:t>Versioned audit record; human decides</a:t>
                      </a:r>
                    </a:p>
                  </a:txBody>
                  <a:tcPr marL="45720" marR="45720" marT="13716" marB="13716" anchor="ctr">
                    <a:solidFill>
                      <a:srgbClr val="F2F2F2"/>
                    </a:solidFill>
                  </a:tcPr>
                </a:tc>
              </a:tr>
              <a:tr h="301752">
                <a:tc>
                  <a:txBody>
                    <a:bodyPr wrap="square"/>
                    <a:lstStyle/>
                    <a:p>
                      <a:pPr>
                        <a:lnSpc>
                          <a:spcPct val="100000"/>
                        </a:lnSpc>
                      </a:pPr>
                      <a:r>
                        <a:rPr sz="950" b="1">
                          <a:solidFill>
                            <a:srgbClr val="111111"/>
                          </a:solidFill>
                          <a:latin typeface="Calibri"/>
                        </a:rPr>
                        <a:t>E07</a:t>
                      </a:r>
                    </a:p>
                  </a:txBody>
                  <a:tcPr marL="45720" marR="45720" marT="13716" marB="13716" anchor="ctr">
                    <a:solidFill>
                      <a:srgbClr val="FFFFFF"/>
                    </a:solidFill>
                  </a:tcPr>
                </a:tc>
                <a:tc>
                  <a:txBody>
                    <a:bodyPr wrap="square"/>
                    <a:lstStyle/>
                    <a:p>
                      <a:pPr>
                        <a:lnSpc>
                          <a:spcPct val="100000"/>
                        </a:lnSpc>
                      </a:pPr>
                      <a:r>
                        <a:rPr sz="950" b="0">
                          <a:solidFill>
                            <a:srgbClr val="333333"/>
                          </a:solidFill>
                          <a:latin typeface="Calibri"/>
                        </a:rPr>
                        <a:t>Compliance lead</a:t>
                      </a:r>
                    </a:p>
                  </a:txBody>
                  <a:tcPr marL="45720" marR="45720" marT="13716" marB="13716" anchor="ctr">
                    <a:solidFill>
                      <a:srgbClr val="FFFFFF"/>
                    </a:solidFill>
                  </a:tcPr>
                </a:tc>
                <a:tc>
                  <a:txBody>
                    <a:bodyPr wrap="square"/>
                    <a:lstStyle/>
                    <a:p>
                      <a:pPr>
                        <a:lnSpc>
                          <a:spcPct val="100000"/>
                        </a:lnSpc>
                      </a:pPr>
                      <a:r>
                        <a:rPr sz="950" b="0">
                          <a:solidFill>
                            <a:srgbClr val="111111"/>
                          </a:solidFill>
                          <a:latin typeface="Calibri"/>
                        </a:rPr>
                        <a:t>No access to sources a user cannot see; exports reveal nothing restricted</a:t>
                      </a:r>
                    </a:p>
                  </a:txBody>
                  <a:tcPr marL="45720" marR="45720" marT="13716" marB="13716" anchor="ctr">
                    <a:solidFill>
                      <a:srgbClr val="FFFFFF"/>
                    </a:solidFill>
                  </a:tcPr>
                </a:tc>
                <a:tc>
                  <a:txBody>
                    <a:bodyPr wrap="square"/>
                    <a:lstStyle/>
                    <a:p>
                      <a:pPr>
                        <a:lnSpc>
                          <a:spcPct val="100000"/>
                        </a:lnSpc>
                      </a:pPr>
                      <a:r>
                        <a:rPr sz="950" b="0">
                          <a:solidFill>
                            <a:srgbClr val="333333"/>
                          </a:solidFill>
                          <a:latin typeface="Calibri"/>
                        </a:rPr>
                        <a:t>Existing access groups only</a:t>
                      </a:r>
                    </a:p>
                  </a:txBody>
                  <a:tcPr marL="45720" marR="45720" marT="13716" marB="13716" anchor="ctr">
                    <a:solidFill>
                      <a:srgbClr val="FFFFFF"/>
                    </a:solidFill>
                  </a:tcPr>
                </a:tc>
                <a:tc>
                  <a:txBody>
                    <a:bodyPr wrap="square"/>
                    <a:lstStyle/>
                    <a:p>
                      <a:pPr>
                        <a:lnSpc>
                          <a:spcPct val="100000"/>
                        </a:lnSpc>
                      </a:pPr>
                      <a:r>
                        <a:rPr sz="950" b="1">
                          <a:solidFill>
                            <a:srgbClr val="111111"/>
                          </a:solidFill>
                          <a:latin typeface="Calibri"/>
                        </a:rPr>
                        <a:t>Inherit source permissions; safe export</a:t>
                      </a:r>
                    </a:p>
                  </a:txBody>
                  <a:tcPr marL="45720" marR="45720" marT="13716" marB="13716" anchor="ctr">
                    <a:solidFill>
                      <a:srgbClr val="FFFFFF"/>
                    </a:solidFill>
                  </a:tcPr>
                </a:tc>
              </a:tr>
              <a:tr h="301752">
                <a:tc>
                  <a:txBody>
                    <a:bodyPr wrap="square"/>
                    <a:lstStyle/>
                    <a:p>
                      <a:pPr>
                        <a:lnSpc>
                          <a:spcPct val="100000"/>
                        </a:lnSpc>
                      </a:pPr>
                      <a:r>
                        <a:rPr sz="950" b="1">
                          <a:solidFill>
                            <a:srgbClr val="111111"/>
                          </a:solidFill>
                          <a:latin typeface="Calibri"/>
                        </a:rPr>
                        <a:t>E08</a:t>
                      </a:r>
                    </a:p>
                  </a:txBody>
                  <a:tcPr marL="45720" marR="45720" marT="13716" marB="13716" anchor="ctr">
                    <a:solidFill>
                      <a:srgbClr val="F2F2F2"/>
                    </a:solidFill>
                  </a:tcPr>
                </a:tc>
                <a:tc>
                  <a:txBody>
                    <a:bodyPr wrap="square"/>
                    <a:lstStyle/>
                    <a:p>
                      <a:pPr>
                        <a:lnSpc>
                          <a:spcPct val="100000"/>
                        </a:lnSpc>
                      </a:pPr>
                      <a:r>
                        <a:rPr sz="950" b="0">
                          <a:solidFill>
                            <a:srgbClr val="333333"/>
                          </a:solidFill>
                          <a:latin typeface="Calibri"/>
                        </a:rPr>
                        <a:t>CTO</a:t>
                      </a:r>
                    </a:p>
                  </a:txBody>
                  <a:tcPr marL="45720" marR="45720" marT="13716" marB="13716" anchor="ctr">
                    <a:solidFill>
                      <a:srgbClr val="F2F2F2"/>
                    </a:solidFill>
                  </a:tcPr>
                </a:tc>
                <a:tc>
                  <a:txBody>
                    <a:bodyPr wrap="square"/>
                    <a:lstStyle/>
                    <a:p>
                      <a:pPr>
                        <a:lnSpc>
                          <a:spcPct val="100000"/>
                        </a:lnSpc>
                      </a:pPr>
                      <a:r>
                        <a:rPr sz="950" b="0">
                          <a:solidFill>
                            <a:srgbClr val="111111"/>
                          </a:solidFill>
                          <a:latin typeface="Calibri"/>
                        </a:rPr>
                        <a:t>Six-week demo: 5 sources, autonomous research, auto disposition, dashboard</a:t>
                      </a:r>
                    </a:p>
                  </a:txBody>
                  <a:tcPr marL="45720" marR="45720" marT="13716" marB="13716" anchor="ctr">
                    <a:solidFill>
                      <a:srgbClr val="F2F2F2"/>
                    </a:solidFill>
                  </a:tcPr>
                </a:tc>
                <a:tc>
                  <a:txBody>
                    <a:bodyPr wrap="square"/>
                    <a:lstStyle/>
                    <a:p>
                      <a:pPr>
                        <a:lnSpc>
                          <a:spcPct val="100000"/>
                        </a:lnSpc>
                      </a:pPr>
                      <a:r>
                        <a:rPr sz="950" b="0">
                          <a:solidFill>
                            <a:srgbClr val="333333"/>
                          </a:solidFill>
                          <a:latin typeface="Calibri"/>
                        </a:rPr>
                        <a:t>No engineering estimate</a:t>
                      </a:r>
                    </a:p>
                  </a:txBody>
                  <a:tcPr marL="45720" marR="45720" marT="13716" marB="13716" anchor="ctr">
                    <a:solidFill>
                      <a:srgbClr val="F2F2F2"/>
                    </a:solidFill>
                  </a:tcPr>
                </a:tc>
                <a:tc>
                  <a:txBody>
                    <a:bodyPr wrap="square"/>
                    <a:lstStyle/>
                    <a:p>
                      <a:pPr>
                        <a:lnSpc>
                          <a:spcPct val="100000"/>
                        </a:lnSpc>
                      </a:pPr>
                      <a:r>
                        <a:rPr sz="950" b="1">
                          <a:solidFill>
                            <a:srgbClr val="111111"/>
                          </a:solidFill>
                          <a:latin typeface="Calibri"/>
                        </a:rPr>
                        <a:t>Reframe the demo around what can ship</a:t>
                      </a:r>
                    </a:p>
                  </a:txBody>
                  <a:tcPr marL="45720" marR="45720" marT="13716" marB="13716" anchor="ctr">
                    <a:solidFill>
                      <a:srgbClr val="F2F2F2"/>
                    </a:solidFill>
                  </a:tcPr>
                </a:tc>
              </a:tr>
              <a:tr h="301752">
                <a:tc>
                  <a:txBody>
                    <a:bodyPr wrap="square"/>
                    <a:lstStyle/>
                    <a:p>
                      <a:pPr>
                        <a:lnSpc>
                          <a:spcPct val="100000"/>
                        </a:lnSpc>
                      </a:pPr>
                      <a:r>
                        <a:rPr sz="950" b="1">
                          <a:solidFill>
                            <a:srgbClr val="111111"/>
                          </a:solidFill>
                          <a:latin typeface="Calibri"/>
                        </a:rPr>
                        <a:t>E09</a:t>
                      </a:r>
                    </a:p>
                  </a:txBody>
                  <a:tcPr marL="45720" marR="45720" marT="13716" marB="13716" anchor="ctr">
                    <a:solidFill>
                      <a:srgbClr val="FFFFFF"/>
                    </a:solidFill>
                  </a:tcPr>
                </a:tc>
                <a:tc>
                  <a:txBody>
                    <a:bodyPr wrap="square"/>
                    <a:lstStyle/>
                    <a:p>
                      <a:pPr>
                        <a:lnSpc>
                          <a:spcPct val="100000"/>
                        </a:lnSpc>
                      </a:pPr>
                      <a:r>
                        <a:rPr sz="950" b="0">
                          <a:solidFill>
                            <a:srgbClr val="333333"/>
                          </a:solidFill>
                          <a:latin typeface="Calibri"/>
                        </a:rPr>
                        <a:t>Engineering discovery</a:t>
                      </a:r>
                    </a:p>
                  </a:txBody>
                  <a:tcPr marL="45720" marR="45720" marT="13716" marB="13716" anchor="ctr">
                    <a:solidFill>
                      <a:srgbClr val="FFFFFF"/>
                    </a:solidFill>
                  </a:tcPr>
                </a:tc>
                <a:tc>
                  <a:txBody>
                    <a:bodyPr wrap="square"/>
                    <a:lstStyle/>
                    <a:p>
                      <a:pPr>
                        <a:lnSpc>
                          <a:spcPct val="100000"/>
                        </a:lnSpc>
                      </a:pPr>
                      <a:r>
                        <a:rPr sz="950" b="0">
                          <a:solidFill>
                            <a:srgbClr val="111111"/>
                          </a:solidFill>
                          <a:latin typeface="Calibri"/>
                        </a:rPr>
                        <a:t>Case system and document repository connectors exist; 3 others need new connector and security review</a:t>
                      </a:r>
                    </a:p>
                  </a:txBody>
                  <a:tcPr marL="45720" marR="45720" marT="13716" marB="13716" anchor="ctr">
                    <a:solidFill>
                      <a:srgbClr val="FFFFFF"/>
                    </a:solidFill>
                  </a:tcPr>
                </a:tc>
                <a:tc>
                  <a:txBody>
                    <a:bodyPr wrap="square"/>
                    <a:lstStyle/>
                    <a:p>
                      <a:pPr>
                        <a:lnSpc>
                          <a:spcPct val="100000"/>
                        </a:lnSpc>
                      </a:pPr>
                      <a:r>
                        <a:rPr sz="950" b="0">
                          <a:solidFill>
                            <a:srgbClr val="333333"/>
                          </a:solidFill>
                          <a:latin typeface="Calibri"/>
                        </a:rPr>
                        <a:t>2 engineers for 4 weeks, then 1 moves</a:t>
                      </a:r>
                    </a:p>
                  </a:txBody>
                  <a:tcPr marL="45720" marR="45720" marT="13716" marB="13716" anchor="ctr">
                    <a:solidFill>
                      <a:srgbClr val="FFFFFF"/>
                    </a:solidFill>
                  </a:tcPr>
                </a:tc>
                <a:tc>
                  <a:txBody>
                    <a:bodyPr wrap="square"/>
                    <a:lstStyle/>
                    <a:p>
                      <a:pPr>
                        <a:lnSpc>
                          <a:spcPct val="100000"/>
                        </a:lnSpc>
                      </a:pPr>
                      <a:r>
                        <a:rPr sz="950" b="1">
                          <a:solidFill>
                            <a:srgbClr val="111111"/>
                          </a:solidFill>
                          <a:latin typeface="Calibri"/>
                        </a:rPr>
                        <a:t>Two sources in release 1</a:t>
                      </a:r>
                    </a:p>
                  </a:txBody>
                  <a:tcPr marL="45720" marR="45720" marT="13716" marB="13716" anchor="ctr">
                    <a:solidFill>
                      <a:srgbClr val="FFFFFF"/>
                    </a:solidFill>
                  </a:tcPr>
                </a:tc>
              </a:tr>
              <a:tr h="301752">
                <a:tc>
                  <a:txBody>
                    <a:bodyPr wrap="square"/>
                    <a:lstStyle/>
                    <a:p>
                      <a:pPr>
                        <a:lnSpc>
                          <a:spcPct val="100000"/>
                        </a:lnSpc>
                      </a:pPr>
                      <a:r>
                        <a:rPr sz="950" b="1">
                          <a:solidFill>
                            <a:srgbClr val="111111"/>
                          </a:solidFill>
                          <a:latin typeface="Calibri"/>
                        </a:rPr>
                        <a:t>E10</a:t>
                      </a:r>
                    </a:p>
                  </a:txBody>
                  <a:tcPr marL="45720" marR="45720" marT="13716" marB="13716" anchor="ctr">
                    <a:solidFill>
                      <a:srgbClr val="F2F2F2"/>
                    </a:solidFill>
                  </a:tcPr>
                </a:tc>
                <a:tc>
                  <a:txBody>
                    <a:bodyPr wrap="square"/>
                    <a:lstStyle/>
                    <a:p>
                      <a:pPr>
                        <a:lnSpc>
                          <a:spcPct val="100000"/>
                        </a:lnSpc>
                      </a:pPr>
                      <a:r>
                        <a:rPr sz="950" b="0">
                          <a:solidFill>
                            <a:srgbClr val="333333"/>
                          </a:solidFill>
                          <a:latin typeface="Calibri"/>
                        </a:rPr>
                        <a:t>Support observations</a:t>
                      </a:r>
                    </a:p>
                  </a:txBody>
                  <a:tcPr marL="45720" marR="45720" marT="13716" marB="13716" anchor="ctr">
                    <a:solidFill>
                      <a:srgbClr val="F2F2F2"/>
                    </a:solidFill>
                  </a:tcPr>
                </a:tc>
                <a:tc>
                  <a:txBody>
                    <a:bodyPr wrap="square"/>
                    <a:lstStyle/>
                    <a:p>
                      <a:pPr>
                        <a:lnSpc>
                          <a:spcPct val="100000"/>
                        </a:lnSpc>
                      </a:pPr>
                      <a:r>
                        <a:rPr sz="950" b="0">
                          <a:solidFill>
                            <a:srgbClr val="111111"/>
                          </a:solidFill>
                          <a:latin typeface="Calibri"/>
                        </a:rPr>
                        <a:t>27% of outputs reformatted; packet copied into case system</a:t>
                      </a:r>
                    </a:p>
                  </a:txBody>
                  <a:tcPr marL="45720" marR="45720" marT="13716" marB="13716" anchor="ctr">
                    <a:solidFill>
                      <a:srgbClr val="F2F2F2"/>
                    </a:solidFill>
                  </a:tcPr>
                </a:tc>
                <a:tc>
                  <a:txBody>
                    <a:bodyPr wrap="square"/>
                    <a:lstStyle/>
                    <a:p>
                      <a:pPr>
                        <a:lnSpc>
                          <a:spcPct val="100000"/>
                        </a:lnSpc>
                      </a:pPr>
                      <a:r>
                        <a:rPr sz="950" b="0">
                          <a:solidFill>
                            <a:srgbClr val="333333"/>
                          </a:solidFill>
                          <a:latin typeface="Calibri"/>
                        </a:rPr>
                        <a:t>63 support-tagged cases</a:t>
                      </a:r>
                    </a:p>
                  </a:txBody>
                  <a:tcPr marL="45720" marR="45720" marT="13716" marB="13716" anchor="ctr">
                    <a:solidFill>
                      <a:srgbClr val="F2F2F2"/>
                    </a:solidFill>
                  </a:tcPr>
                </a:tc>
                <a:tc>
                  <a:txBody>
                    <a:bodyPr wrap="square"/>
                    <a:lstStyle/>
                    <a:p>
                      <a:pPr>
                        <a:lnSpc>
                          <a:spcPct val="100000"/>
                        </a:lnSpc>
                      </a:pPr>
                      <a:r>
                        <a:rPr sz="950" b="1">
                          <a:solidFill>
                            <a:srgbClr val="111111"/>
                          </a:solidFill>
                          <a:latin typeface="Calibri"/>
                        </a:rPr>
                        <a:t>Standard packet format and write-back</a:t>
                      </a:r>
                    </a:p>
                  </a:txBody>
                  <a:tcPr marL="45720" marR="45720" marT="13716" marB="13716" anchor="ctr">
                    <a:solidFill>
                      <a:srgbClr val="F2F2F2"/>
                    </a:solidFill>
                  </a:tcPr>
                </a:tc>
              </a:tr>
              <a:tr h="301752">
                <a:tc>
                  <a:txBody>
                    <a:bodyPr wrap="square"/>
                    <a:lstStyle/>
                    <a:p>
                      <a:pPr>
                        <a:lnSpc>
                          <a:spcPct val="100000"/>
                        </a:lnSpc>
                      </a:pPr>
                      <a:r>
                        <a:rPr sz="950" b="1">
                          <a:solidFill>
                            <a:srgbClr val="111111"/>
                          </a:solidFill>
                          <a:latin typeface="Calibri"/>
                        </a:rPr>
                        <a:t>E11</a:t>
                      </a:r>
                    </a:p>
                  </a:txBody>
                  <a:tcPr marL="45720" marR="45720" marT="13716" marB="13716" anchor="ctr">
                    <a:solidFill>
                      <a:srgbClr val="FFFFFF"/>
                    </a:solidFill>
                  </a:tcPr>
                </a:tc>
                <a:tc>
                  <a:txBody>
                    <a:bodyPr wrap="square"/>
                    <a:lstStyle/>
                    <a:p>
                      <a:pPr>
                        <a:lnSpc>
                          <a:spcPct val="100000"/>
                        </a:lnSpc>
                      </a:pPr>
                      <a:r>
                        <a:rPr sz="950" b="0">
                          <a:solidFill>
                            <a:srgbClr val="333333"/>
                          </a:solidFill>
                          <a:latin typeface="Calibri"/>
                        </a:rPr>
                        <a:t>Incident report</a:t>
                      </a:r>
                    </a:p>
                  </a:txBody>
                  <a:tcPr marL="45720" marR="45720" marT="13716" marB="13716" anchor="ctr">
                    <a:solidFill>
                      <a:srgbClr val="FFFFFF"/>
                    </a:solidFill>
                  </a:tcPr>
                </a:tc>
                <a:tc>
                  <a:txBody>
                    <a:bodyPr wrap="square"/>
                    <a:lstStyle/>
                    <a:p>
                      <a:pPr>
                        <a:lnSpc>
                          <a:spcPct val="100000"/>
                        </a:lnSpc>
                      </a:pPr>
                      <a:r>
                        <a:rPr sz="950" b="0">
                          <a:solidFill>
                            <a:srgbClr val="111111"/>
                          </a:solidFill>
                          <a:latin typeface="Calibri"/>
                        </a:rPr>
                        <a:t>Revoked document stayed in 3 generated drafts until refresh</a:t>
                      </a:r>
                    </a:p>
                  </a:txBody>
                  <a:tcPr marL="45720" marR="45720" marT="13716" marB="13716" anchor="ctr">
                    <a:solidFill>
                      <a:srgbClr val="FFFFFF"/>
                    </a:solidFill>
                  </a:tcPr>
                </a:tc>
                <a:tc>
                  <a:txBody>
                    <a:bodyPr wrap="square"/>
                    <a:lstStyle/>
                    <a:p>
                      <a:pPr>
                        <a:lnSpc>
                          <a:spcPct val="100000"/>
                        </a:lnSpc>
                      </a:pPr>
                      <a:r>
                        <a:rPr sz="950" b="0">
                          <a:solidFill>
                            <a:srgbClr val="333333"/>
                          </a:solidFill>
                          <a:latin typeface="Calibri"/>
                        </a:rPr>
                        <a:t>No exposure outside authorized users</a:t>
                      </a:r>
                    </a:p>
                  </a:txBody>
                  <a:tcPr marL="45720" marR="45720" marT="13716" marB="13716" anchor="ctr">
                    <a:solidFill>
                      <a:srgbClr val="FFFFFF"/>
                    </a:solidFill>
                  </a:tcPr>
                </a:tc>
                <a:tc>
                  <a:txBody>
                    <a:bodyPr wrap="square"/>
                    <a:lstStyle/>
                    <a:p>
                      <a:pPr>
                        <a:lnSpc>
                          <a:spcPct val="100000"/>
                        </a:lnSpc>
                      </a:pPr>
                      <a:r>
                        <a:rPr sz="950" b="1">
                          <a:solidFill>
                            <a:srgbClr val="111111"/>
                          </a:solidFill>
                          <a:latin typeface="Calibri"/>
                        </a:rPr>
                        <a:t>Revocation invalidates dependent claims</a:t>
                      </a:r>
                    </a:p>
                  </a:txBody>
                  <a:tcPr marL="45720" marR="45720" marT="13716" marB="13716" anchor="ctr">
                    <a:solidFill>
                      <a:srgbClr val="FFFFFF"/>
                    </a:solidFill>
                  </a:tcPr>
                </a:tc>
              </a:tr>
              <a:tr h="301752">
                <a:tc>
                  <a:txBody>
                    <a:bodyPr wrap="square"/>
                    <a:lstStyle/>
                    <a:p>
                      <a:pPr>
                        <a:lnSpc>
                          <a:spcPct val="100000"/>
                        </a:lnSpc>
                      </a:pPr>
                      <a:r>
                        <a:rPr sz="950" b="1">
                          <a:solidFill>
                            <a:srgbClr val="111111"/>
                          </a:solidFill>
                          <a:latin typeface="Calibri"/>
                        </a:rPr>
                        <a:t>E12</a:t>
                      </a:r>
                    </a:p>
                  </a:txBody>
                  <a:tcPr marL="45720" marR="45720" marT="13716" marB="13716" anchor="ctr">
                    <a:solidFill>
                      <a:srgbClr val="F2F2F2"/>
                    </a:solidFill>
                  </a:tcPr>
                </a:tc>
                <a:tc>
                  <a:txBody>
                    <a:bodyPr wrap="square"/>
                    <a:lstStyle/>
                    <a:p>
                      <a:pPr>
                        <a:lnSpc>
                          <a:spcPct val="100000"/>
                        </a:lnSpc>
                      </a:pPr>
                      <a:r>
                        <a:rPr sz="950" b="0">
                          <a:solidFill>
                            <a:srgbClr val="333333"/>
                          </a:solidFill>
                          <a:latin typeface="Calibri"/>
                        </a:rPr>
                        <a:t>Sales note</a:t>
                      </a:r>
                    </a:p>
                  </a:txBody>
                  <a:tcPr marL="45720" marR="45720" marT="13716" marB="13716" anchor="ctr">
                    <a:solidFill>
                      <a:srgbClr val="F2F2F2"/>
                    </a:solidFill>
                  </a:tcPr>
                </a:tc>
                <a:tc>
                  <a:txBody>
                    <a:bodyPr wrap="square"/>
                    <a:lstStyle/>
                    <a:p>
                      <a:pPr>
                        <a:lnSpc>
                          <a:spcPct val="100000"/>
                        </a:lnSpc>
                      </a:pPr>
                      <a:r>
                        <a:rPr sz="950" b="0">
                          <a:solidFill>
                            <a:srgbClr val="111111"/>
                          </a:solidFill>
                          <a:latin typeface="Calibri"/>
                        </a:rPr>
                        <a:t>Renewal needs measurable adoption and a credible coverage path</a:t>
                      </a:r>
                    </a:p>
                  </a:txBody>
                  <a:tcPr marL="45720" marR="45720" marT="13716" marB="13716" anchor="ctr">
                    <a:solidFill>
                      <a:srgbClr val="F2F2F2"/>
                    </a:solidFill>
                  </a:tcPr>
                </a:tc>
                <a:tc>
                  <a:txBody>
                    <a:bodyPr wrap="square"/>
                    <a:lstStyle/>
                    <a:p>
                      <a:pPr>
                        <a:lnSpc>
                          <a:spcPct val="100000"/>
                        </a:lnSpc>
                      </a:pPr>
                      <a:r>
                        <a:rPr sz="950" b="0">
                          <a:solidFill>
                            <a:srgbClr val="333333"/>
                          </a:solidFill>
                          <a:latin typeface="Calibri"/>
                        </a:rPr>
                        <a:t>Decision in ten weeks</a:t>
                      </a:r>
                    </a:p>
                  </a:txBody>
                  <a:tcPr marL="45720" marR="45720" marT="13716" marB="13716" anchor="ctr">
                    <a:solidFill>
                      <a:srgbClr val="F2F2F2"/>
                    </a:solidFill>
                  </a:tcPr>
                </a:tc>
                <a:tc>
                  <a:txBody>
                    <a:bodyPr wrap="square"/>
                    <a:lstStyle/>
                    <a:p>
                      <a:pPr>
                        <a:lnSpc>
                          <a:spcPct val="100000"/>
                        </a:lnSpc>
                      </a:pPr>
                      <a:r>
                        <a:rPr sz="950" b="1">
                          <a:solidFill>
                            <a:srgbClr val="111111"/>
                          </a:solidFill>
                          <a:latin typeface="Calibri"/>
                        </a:rPr>
                        <a:t>Instrument adoption from day one</a:t>
                      </a:r>
                    </a:p>
                  </a:txBody>
                  <a:tcPr marL="45720" marR="45720" marT="13716" marB="13716" anchor="ctr">
                    <a:solidFill>
                      <a:srgbClr val="F2F2F2"/>
                    </a:solidFill>
                  </a:tcPr>
                </a:tc>
              </a:tr>
              <a:tr h="301752">
                <a:tc>
                  <a:txBody>
                    <a:bodyPr wrap="square"/>
                    <a:lstStyle/>
                    <a:p>
                      <a:pPr>
                        <a:lnSpc>
                          <a:spcPct val="100000"/>
                        </a:lnSpc>
                      </a:pPr>
                      <a:r>
                        <a:rPr sz="950" b="1">
                          <a:solidFill>
                            <a:srgbClr val="111111"/>
                          </a:solidFill>
                          <a:latin typeface="Calibri"/>
                        </a:rPr>
                        <a:t>E13</a:t>
                      </a:r>
                    </a:p>
                  </a:txBody>
                  <a:tcPr marL="45720" marR="45720" marT="13716" marB="13716" anchor="ctr">
                    <a:solidFill>
                      <a:srgbClr val="FFFFFF"/>
                    </a:solidFill>
                  </a:tcPr>
                </a:tc>
                <a:tc>
                  <a:txBody>
                    <a:bodyPr wrap="square"/>
                    <a:lstStyle/>
                    <a:p>
                      <a:pPr>
                        <a:lnSpc>
                          <a:spcPct val="100000"/>
                        </a:lnSpc>
                      </a:pPr>
                      <a:r>
                        <a:rPr sz="950" b="0">
                          <a:solidFill>
                            <a:srgbClr val="333333"/>
                          </a:solidFill>
                          <a:latin typeface="Calibri"/>
                        </a:rPr>
                        <a:t>Usability session</a:t>
                      </a:r>
                    </a:p>
                  </a:txBody>
                  <a:tcPr marL="45720" marR="45720" marT="13716" marB="13716" anchor="ctr">
                    <a:solidFill>
                      <a:srgbClr val="FFFFFF"/>
                    </a:solidFill>
                  </a:tcPr>
                </a:tc>
                <a:tc>
                  <a:txBody>
                    <a:bodyPr wrap="square"/>
                    <a:lstStyle/>
                    <a:p>
                      <a:pPr>
                        <a:lnSpc>
                          <a:spcPct val="100000"/>
                        </a:lnSpc>
                      </a:pPr>
                      <a:r>
                        <a:rPr sz="950" b="0">
                          <a:solidFill>
                            <a:srgbClr val="111111"/>
                          </a:solidFill>
                          <a:latin typeface="Calibri"/>
                        </a:rPr>
                        <a:t>Users missed a small low-confidence badge; noticed inline explanation and confirmation</a:t>
                      </a:r>
                    </a:p>
                  </a:txBody>
                  <a:tcPr marL="45720" marR="45720" marT="13716" marB="13716" anchor="ctr">
                    <a:solidFill>
                      <a:srgbClr val="FFFFFF"/>
                    </a:solidFill>
                  </a:tcPr>
                </a:tc>
                <a:tc>
                  <a:txBody>
                    <a:bodyPr wrap="square"/>
                    <a:lstStyle/>
                    <a:p>
                      <a:pPr>
                        <a:lnSpc>
                          <a:spcPct val="100000"/>
                        </a:lnSpc>
                      </a:pPr>
                      <a:r>
                        <a:rPr sz="950" b="0">
                          <a:solidFill>
                            <a:srgbClr val="333333"/>
                          </a:solidFill>
                          <a:latin typeface="Calibri"/>
                        </a:rPr>
                        <a:t>5 participants</a:t>
                      </a:r>
                    </a:p>
                  </a:txBody>
                  <a:tcPr marL="45720" marR="45720" marT="13716" marB="13716" anchor="ctr">
                    <a:solidFill>
                      <a:srgbClr val="FFFFFF"/>
                    </a:solidFill>
                  </a:tcPr>
                </a:tc>
                <a:tc>
                  <a:txBody>
                    <a:bodyPr wrap="square"/>
                    <a:lstStyle/>
                    <a:p>
                      <a:pPr>
                        <a:lnSpc>
                          <a:spcPct val="100000"/>
                        </a:lnSpc>
                      </a:pPr>
                      <a:r>
                        <a:rPr sz="950" b="1">
                          <a:solidFill>
                            <a:srgbClr val="111111"/>
                          </a:solidFill>
                          <a:latin typeface="Calibri"/>
                        </a:rPr>
                        <a:t>Inline uncertainty plus confirm step</a:t>
                      </a:r>
                    </a:p>
                  </a:txBody>
                  <a:tcPr marL="45720" marR="45720" marT="13716" marB="13716" anchor="ctr">
                    <a:solidFill>
                      <a:srgbClr val="FFFFFF"/>
                    </a:solidFill>
                  </a:tcPr>
                </a:tc>
              </a:tr>
              <a:tr h="301752">
                <a:tc>
                  <a:txBody>
                    <a:bodyPr wrap="square"/>
                    <a:lstStyle/>
                    <a:p>
                      <a:pPr>
                        <a:lnSpc>
                          <a:spcPct val="100000"/>
                        </a:lnSpc>
                      </a:pPr>
                      <a:r>
                        <a:rPr sz="950" b="1">
                          <a:solidFill>
                            <a:srgbClr val="111111"/>
                          </a:solidFill>
                          <a:latin typeface="Calibri"/>
                        </a:rPr>
                        <a:t>E14</a:t>
                      </a:r>
                    </a:p>
                  </a:txBody>
                  <a:tcPr marL="45720" marR="45720" marT="13716" marB="13716" anchor="ctr">
                    <a:solidFill>
                      <a:srgbClr val="F2F2F2"/>
                    </a:solidFill>
                  </a:tcPr>
                </a:tc>
                <a:tc>
                  <a:txBody>
                    <a:bodyPr wrap="square"/>
                    <a:lstStyle/>
                    <a:p>
                      <a:pPr>
                        <a:lnSpc>
                          <a:spcPct val="100000"/>
                        </a:lnSpc>
                      </a:pPr>
                      <a:r>
                        <a:rPr sz="950" b="0">
                          <a:solidFill>
                            <a:srgbClr val="333333"/>
                          </a:solidFill>
                          <a:latin typeface="Calibri"/>
                        </a:rPr>
                        <a:t>Security architecture</a:t>
                      </a:r>
                    </a:p>
                  </a:txBody>
                  <a:tcPr marL="45720" marR="45720" marT="13716" marB="13716" anchor="ctr">
                    <a:solidFill>
                      <a:srgbClr val="F2F2F2"/>
                    </a:solidFill>
                  </a:tcPr>
                </a:tc>
                <a:tc>
                  <a:txBody>
                    <a:bodyPr wrap="square"/>
                    <a:lstStyle/>
                    <a:p>
                      <a:pPr>
                        <a:lnSpc>
                          <a:spcPct val="100000"/>
                        </a:lnSpc>
                      </a:pPr>
                      <a:r>
                        <a:rPr sz="950" b="0">
                          <a:solidFill>
                            <a:srgbClr val="111111"/>
                          </a:solidFill>
                          <a:latin typeface="Calibri"/>
                        </a:rPr>
                        <a:t>On-prem endpoints, role groups, append-only audit, source permission checks; no field-level redaction</a:t>
                      </a:r>
                    </a:p>
                  </a:txBody>
                  <a:tcPr marL="45720" marR="45720" marT="13716" marB="13716" anchor="ctr">
                    <a:solidFill>
                      <a:srgbClr val="F2F2F2"/>
                    </a:solidFill>
                  </a:tcPr>
                </a:tc>
                <a:tc>
                  <a:txBody>
                    <a:bodyPr wrap="square"/>
                    <a:lstStyle/>
                    <a:p>
                      <a:pPr>
                        <a:lnSpc>
                          <a:spcPct val="100000"/>
                        </a:lnSpc>
                      </a:pPr>
                      <a:r>
                        <a:rPr sz="950" b="0">
                          <a:solidFill>
                            <a:srgbClr val="333333"/>
                          </a:solidFill>
                          <a:latin typeface="Calibri"/>
                        </a:rPr>
                        <a:t>Current as of case date</a:t>
                      </a:r>
                    </a:p>
                  </a:txBody>
                  <a:tcPr marL="45720" marR="45720" marT="13716" marB="13716" anchor="ctr">
                    <a:solidFill>
                      <a:srgbClr val="F2F2F2"/>
                    </a:solidFill>
                  </a:tcPr>
                </a:tc>
                <a:tc>
                  <a:txBody>
                    <a:bodyPr wrap="square"/>
                    <a:lstStyle/>
                    <a:p>
                      <a:pPr>
                        <a:lnSpc>
                          <a:spcPct val="100000"/>
                        </a:lnSpc>
                      </a:pPr>
                      <a:r>
                        <a:rPr sz="950" b="1">
                          <a:solidFill>
                            <a:srgbClr val="111111"/>
                          </a:solidFill>
                          <a:latin typeface="Calibri"/>
                        </a:rPr>
                        <a:t>Exclude, do not redact, on export</a:t>
                      </a:r>
                    </a:p>
                  </a:txBody>
                  <a:tcPr marL="45720" marR="45720" marT="13716" marB="13716" anchor="ctr">
                    <a:solidFill>
                      <a:srgbClr val="F2F2F2"/>
                    </a:solidFill>
                  </a:tcPr>
                </a:tc>
              </a:tr>
            </a:tbl>
          </a:graphicData>
        </a:graphic>
      </p:graphicFrame>
    </p:spTree>
  </p:cSld>
  <p:clrMapOvr>
    <a:masterClrMapping/>
  </p:clrMapOvr>
</p:sld>
</file>

<file path=ppt/slides/slide5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548640" y="347472"/>
            <a:ext cx="7315200" cy="274320"/>
          </a:xfrm>
          <a:prstGeom prst="rect">
            <a:avLst/>
          </a:prstGeom>
          <a:noFill/>
        </p:spPr>
        <p:txBody>
          <a:bodyPr wrap="square" lIns="0" rIns="0" tIns="18288" bIns="18288" anchor="t">
            <a:spAutoFit/>
          </a:bodyPr>
          <a:lstStyle/>
          <a:p>
            <a:pPr algn="l">
              <a:lnSpc>
                <a:spcPct val="110000"/>
              </a:lnSpc>
            </a:pPr>
            <a:r>
              <a:rPr sz="1000" b="1" i="0">
                <a:solidFill>
                  <a:srgbClr val="6B6B6B"/>
                </a:solidFill>
                <a:latin typeface="Calibri"/>
              </a:rPr>
              <a:t>05   KEY USER STORIES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548640" y="566928"/>
            <a:ext cx="11094415" cy="685800"/>
          </a:xfrm>
          <a:prstGeom prst="rect">
            <a:avLst/>
          </a:prstGeom>
          <a:noFill/>
        </p:spPr>
        <p:txBody>
          <a:bodyPr wrap="square" lIns="0" rIns="0" tIns="18288" bIns="18288" anchor="t">
            <a:spAutoFit/>
          </a:bodyPr>
          <a:lstStyle/>
          <a:p>
            <a:pPr algn="l">
              <a:lnSpc>
                <a:spcPct val="100000"/>
              </a:lnSpc>
            </a:pPr>
            <a:r>
              <a:rPr sz="2800" b="0" i="0">
                <a:solidFill>
                  <a:srgbClr val="111111"/>
                </a:solidFill>
                <a:latin typeface="Cambria"/>
              </a:rPr>
              <a:t>Seven stories define the minimum first release</a:t>
            </a:r>
          </a:p>
        </p:txBody>
      </p:sp>
      <p:cxnSp>
        <p:nvCxnSpPr>
          <p:cNvPr id="4" name="Connector 3"/>
          <p:cNvCxnSpPr/>
          <p:nvPr/>
        </p:nvCxnSpPr>
        <p:spPr>
          <a:xfrm>
            <a:off x="548640" y="1298448"/>
            <a:ext cx="11094415" cy="0"/>
          </a:xfrm>
          <a:prstGeom prst="line">
            <a:avLst/>
          </a:prstGeom>
          <a:ln w="9525">
            <a:solidFill>
              <a:srgbClr val="111111"/>
            </a:solidFill>
          </a:ln>
        </p:spPr>
      </p:cxnSp>
      <p:cxnSp>
        <p:nvCxnSpPr>
          <p:cNvPr id="5" name="Connector 4"/>
          <p:cNvCxnSpPr/>
          <p:nvPr/>
        </p:nvCxnSpPr>
        <p:spPr>
          <a:xfrm>
            <a:off x="548640" y="6382512"/>
            <a:ext cx="11094415" cy="0"/>
          </a:xfrm>
          <a:prstGeom prst="line">
            <a:avLst/>
          </a:prstGeom>
          <a:ln w="6350">
            <a:solidFill>
              <a:srgbClr val="BFBFBF"/>
            </a:solidFill>
          </a:ln>
        </p:spPr>
      </p:cxnSp>
      <p:sp>
        <p:nvSpPr>
          <p:cNvPr id="6" name="TextBox 5"/>
          <p:cNvSpPr txBox="1"/>
          <p:nvPr/>
        </p:nvSpPr>
        <p:spPr>
          <a:xfrm>
            <a:off x="548640" y="6428232"/>
            <a:ext cx="4572000" cy="274320"/>
          </a:xfrm>
          <a:prstGeom prst="rect">
            <a:avLst/>
          </a:prstGeom>
          <a:noFill/>
        </p:spPr>
        <p:txBody>
          <a:bodyPr wrap="square" lIns="0" rIns="0" tIns="18288" bIns="18288" anchor="t">
            <a:spAutoFit/>
          </a:bodyPr>
          <a:lstStyle/>
          <a:p>
            <a:pPr algn="l">
              <a:lnSpc>
                <a:spcPct val="110000"/>
              </a:lnSpc>
            </a:pPr>
            <a:r>
              <a:rPr sz="900" b="0" i="0">
                <a:solidFill>
                  <a:srgbClr val="6B6B6B"/>
                </a:solidFill>
                <a:latin typeface="Calibri"/>
              </a:rPr>
              <a:t>Draft - for S to review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7071055" y="6428232"/>
            <a:ext cx="4572000" cy="274320"/>
          </a:xfrm>
          <a:prstGeom prst="rect">
            <a:avLst/>
          </a:prstGeom>
          <a:noFill/>
        </p:spPr>
        <p:txBody>
          <a:bodyPr wrap="square" lIns="0" rIns="0" tIns="18288" bIns="18288" anchor="t">
            <a:spAutoFit/>
          </a:bodyPr>
          <a:lstStyle/>
          <a:p>
            <a:pPr algn="r">
              <a:lnSpc>
                <a:spcPct val="110000"/>
              </a:lnSpc>
            </a:pPr>
            <a:r>
              <a:rPr sz="900" b="0" i="0">
                <a:solidFill>
                  <a:srgbClr val="6B6B6B"/>
                </a:solidFill>
                <a:latin typeface="Calibri"/>
              </a:rPr>
              <a:t>Northstar operational review   5 / 14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548640" y="6053328"/>
            <a:ext cx="11094415" cy="292608"/>
          </a:xfrm>
          <a:prstGeom prst="rect">
            <a:avLst/>
          </a:prstGeom>
          <a:noFill/>
        </p:spPr>
        <p:txBody>
          <a:bodyPr wrap="square" lIns="0" rIns="0" tIns="18288" bIns="18288" anchor="t">
            <a:spAutoFit/>
          </a:bodyPr>
          <a:lstStyle/>
          <a:p>
            <a:pPr algn="l">
              <a:lnSpc>
                <a:spcPct val="110000"/>
              </a:lnSpc>
            </a:pPr>
            <a:r>
              <a:rPr sz="900" b="0" i="1">
                <a:solidFill>
                  <a:srgbClr val="6B6B6B"/>
                </a:solidFill>
                <a:latin typeface="Calibri"/>
              </a:rPr>
              <a:t>Sources as cited per row. US7 assumes the existing case-system connector can write back; E09 says it is reliable, not that it writes.</a:t>
            </a:r>
          </a:p>
        </p:txBody>
      </p:sp>
      <p:graphicFrame>
        <p:nvGraphicFramePr>
          <p:cNvPr id="9" name="Table 8"/>
          <p:cNvGraphicFramePr>
            <a:graphicFrameLocks noGrp="1"/>
          </p:cNvGraphicFramePr>
          <p:nvPr/>
        </p:nvGraphicFramePr>
        <p:xfrm>
          <a:off x="548640" y="1508760"/>
          <a:ext cx="11091672" cy="4379976"/>
        </p:xfrm>
        <a:graphic>
          <a:graphicData uri="http://schemas.openxmlformats.org/drawingml/2006/table">
            <a:tbl>
              <a:tblPr firstRow="0" bandRow="0">
                <a:tableStyleId>{5C22544A-7EE6-4342-B048-85BDC9FD1C3A}</a:tableStyleId>
              </a:tblPr>
              <a:tblGrid>
                <a:gridCol w="548640"/>
                <a:gridCol w="1417320"/>
                <a:gridCol w="4572000"/>
                <a:gridCol w="3291840"/>
                <a:gridCol w="1261872"/>
              </a:tblGrid>
              <a:tr h="347472">
                <a:tc>
                  <a:txBody>
                    <a:bodyPr wrap="square"/>
                    <a:lstStyle/>
                    <a:p>
                      <a:pPr>
                        <a:lnSpc>
                          <a:spcPct val="100000"/>
                        </a:lnSpc>
                      </a:pPr>
                      <a:r>
                        <a:rPr sz="1100" b="1">
                          <a:solidFill>
                            <a:srgbClr val="FFFFFF"/>
                          </a:solidFill>
                          <a:latin typeface="Calibri"/>
                        </a:rPr>
                        <a:t>#</a:t>
                      </a:r>
                    </a:p>
                  </a:txBody>
                  <a:tcPr marL="45720" marR="45720" marT="13716" marB="13716" anchor="ctr">
                    <a:solidFill>
                      <a:srgbClr val="111111"/>
                    </a:solidFill>
                  </a:tcPr>
                </a:tc>
                <a:tc>
                  <a:txBody>
                    <a:bodyPr wrap="square"/>
                    <a:lstStyle/>
                    <a:p>
                      <a:pPr>
                        <a:lnSpc>
                          <a:spcPct val="100000"/>
                        </a:lnSpc>
                      </a:pPr>
                      <a:r>
                        <a:rPr sz="1100" b="1">
                          <a:solidFill>
                            <a:srgbClr val="FFFFFF"/>
                          </a:solidFill>
                          <a:latin typeface="Calibri"/>
                        </a:rPr>
                        <a:t>As a</a:t>
                      </a:r>
                    </a:p>
                  </a:txBody>
                  <a:tcPr marL="45720" marR="45720" marT="13716" marB="13716" anchor="ctr">
                    <a:solidFill>
                      <a:srgbClr val="111111"/>
                    </a:solidFill>
                  </a:tcPr>
                </a:tc>
                <a:tc>
                  <a:txBody>
                    <a:bodyPr wrap="square"/>
                    <a:lstStyle/>
                    <a:p>
                      <a:pPr>
                        <a:lnSpc>
                          <a:spcPct val="100000"/>
                        </a:lnSpc>
                      </a:pPr>
                      <a:r>
                        <a:rPr sz="1100" b="1">
                          <a:solidFill>
                            <a:srgbClr val="FFFFFF"/>
                          </a:solidFill>
                          <a:latin typeface="Calibri"/>
                        </a:rPr>
                        <a:t>I want</a:t>
                      </a:r>
                    </a:p>
                  </a:txBody>
                  <a:tcPr marL="45720" marR="45720" marT="13716" marB="13716" anchor="ctr">
                    <a:solidFill>
                      <a:srgbClr val="111111"/>
                    </a:solidFill>
                  </a:tcPr>
                </a:tc>
                <a:tc>
                  <a:txBody>
                    <a:bodyPr wrap="square"/>
                    <a:lstStyle/>
                    <a:p>
                      <a:pPr>
                        <a:lnSpc>
                          <a:spcPct val="100000"/>
                        </a:lnSpc>
                      </a:pPr>
                      <a:r>
                        <a:rPr sz="1100" b="1">
                          <a:solidFill>
                            <a:srgbClr val="FFFFFF"/>
                          </a:solidFill>
                          <a:latin typeface="Calibri"/>
                        </a:rPr>
                        <a:t>so that</a:t>
                      </a:r>
                    </a:p>
                  </a:txBody>
                  <a:tcPr marL="45720" marR="45720" marT="13716" marB="13716" anchor="ctr">
                    <a:solidFill>
                      <a:srgbClr val="111111"/>
                    </a:solidFill>
                  </a:tcPr>
                </a:tc>
                <a:tc>
                  <a:txBody>
                    <a:bodyPr wrap="square"/>
                    <a:lstStyle/>
                    <a:p>
                      <a:pPr>
                        <a:lnSpc>
                          <a:spcPct val="100000"/>
                        </a:lnSpc>
                      </a:pPr>
                      <a:r>
                        <a:rPr sz="1100" b="1">
                          <a:solidFill>
                            <a:srgbClr val="FFFFFF"/>
                          </a:solidFill>
                          <a:latin typeface="Calibri"/>
                        </a:rPr>
                        <a:t>Evidence</a:t>
                      </a:r>
                    </a:p>
                  </a:txBody>
                  <a:tcPr marL="45720" marR="45720" marT="13716" marB="13716" anchor="ctr">
                    <a:solidFill>
                      <a:srgbClr val="111111"/>
                    </a:solidFill>
                  </a:tcPr>
                </a:tc>
              </a:tr>
              <a:tr h="576072">
                <a:tc>
                  <a:txBody>
                    <a:bodyPr wrap="square"/>
                    <a:lstStyle/>
                    <a:p>
                      <a:pPr>
                        <a:lnSpc>
                          <a:spcPct val="100000"/>
                        </a:lnSpc>
                      </a:pPr>
                      <a:r>
                        <a:rPr sz="1200" b="1">
                          <a:solidFill>
                            <a:srgbClr val="111111"/>
                          </a:solidFill>
                          <a:latin typeface="Calibri"/>
                        </a:rPr>
                        <a:t>US1</a:t>
                      </a:r>
                    </a:p>
                  </a:txBody>
                  <a:tcPr marL="45720" marR="45720" marT="13716" marB="13716" anchor="ctr">
                    <a:solidFill>
                      <a:srgbClr val="FFFFFF"/>
                    </a:solidFill>
                  </a:tcPr>
                </a:tc>
                <a:tc>
                  <a:txBody>
                    <a:bodyPr wrap="square"/>
                    <a:lstStyle/>
                    <a:p>
                      <a:pPr>
                        <a:lnSpc>
                          <a:spcPct val="100000"/>
                        </a:lnSpc>
                      </a:pPr>
                      <a:r>
                        <a:rPr sz="1200" b="1">
                          <a:solidFill>
                            <a:srgbClr val="111111"/>
                          </a:solidFill>
                          <a:latin typeface="Calibri"/>
                        </a:rPr>
                        <a:t>Analyst</a:t>
                      </a:r>
                    </a:p>
                  </a:txBody>
                  <a:tcPr marL="45720" marR="45720" marT="13716" marB="13716" anchor="ctr">
                    <a:solidFill>
                      <a:srgbClr val="FFFFFF"/>
                    </a:solidFill>
                  </a:tcPr>
                </a:tc>
                <a:tc>
                  <a:txBody>
                    <a:bodyPr wrap="square"/>
                    <a:lstStyle/>
                    <a:p>
                      <a:pPr>
                        <a:lnSpc>
                          <a:spcPct val="100000"/>
                        </a:lnSpc>
                      </a:pPr>
                      <a:r>
                        <a:rPr sz="1200" b="0">
                          <a:solidFill>
                            <a:srgbClr val="111111"/>
                          </a:solidFill>
                          <a:latin typeface="Calibri"/>
                        </a:rPr>
                        <a:t>the records for my case gathered from the case system and document repository into one evidence set</a:t>
                      </a:r>
                    </a:p>
                  </a:txBody>
                  <a:tcPr marL="45720" marR="45720" marT="13716" marB="13716" anchor="ctr">
                    <a:solidFill>
                      <a:srgbClr val="FFFFFF"/>
                    </a:solidFill>
                  </a:tcPr>
                </a:tc>
                <a:tc>
                  <a:txBody>
                    <a:bodyPr wrap="square"/>
                    <a:lstStyle/>
                    <a:p>
                      <a:pPr>
                        <a:lnSpc>
                          <a:spcPct val="100000"/>
                        </a:lnSpc>
                      </a:pPr>
                      <a:r>
                        <a:rPr sz="1200" b="0">
                          <a:solidFill>
                            <a:srgbClr val="111111"/>
                          </a:solidFill>
                          <a:latin typeface="Calibri"/>
                        </a:rPr>
                        <a:t>I stop spending hours locating and reconciling records</a:t>
                      </a:r>
                    </a:p>
                  </a:txBody>
                  <a:tcPr marL="45720" marR="45720" marT="13716" marB="13716" anchor="ctr">
                    <a:solidFill>
                      <a:srgbClr val="FFFFFF"/>
                    </a:solidFill>
                  </a:tcPr>
                </a:tc>
                <a:tc>
                  <a:txBody>
                    <a:bodyPr wrap="square"/>
                    <a:lstStyle/>
                    <a:p>
                      <a:pPr>
                        <a:lnSpc>
                          <a:spcPct val="100000"/>
                        </a:lnSpc>
                      </a:pPr>
                      <a:r>
                        <a:rPr sz="1200" b="0">
                          <a:solidFill>
                            <a:srgbClr val="6B6B6B"/>
                          </a:solidFill>
                          <a:latin typeface="Calibri"/>
                        </a:rPr>
                        <a:t>E01, E09</a:t>
                      </a:r>
                    </a:p>
                  </a:txBody>
                  <a:tcPr marL="45720" marR="45720" marT="13716" marB="13716" anchor="ctr">
                    <a:solidFill>
                      <a:srgbClr val="FFFFFF"/>
                    </a:solidFill>
                  </a:tcPr>
                </a:tc>
              </a:tr>
              <a:tr h="576072">
                <a:tc>
                  <a:txBody>
                    <a:bodyPr wrap="square"/>
                    <a:lstStyle/>
                    <a:p>
                      <a:pPr>
                        <a:lnSpc>
                          <a:spcPct val="100000"/>
                        </a:lnSpc>
                      </a:pPr>
                      <a:r>
                        <a:rPr sz="1200" b="1">
                          <a:solidFill>
                            <a:srgbClr val="111111"/>
                          </a:solidFill>
                          <a:latin typeface="Calibri"/>
                        </a:rPr>
                        <a:t>US2</a:t>
                      </a:r>
                    </a:p>
                  </a:txBody>
                  <a:tcPr marL="45720" marR="45720" marT="13716" marB="13716" anchor="ctr">
                    <a:solidFill>
                      <a:srgbClr val="F2F2F2"/>
                    </a:solidFill>
                  </a:tcPr>
                </a:tc>
                <a:tc>
                  <a:txBody>
                    <a:bodyPr wrap="square"/>
                    <a:lstStyle/>
                    <a:p>
                      <a:pPr>
                        <a:lnSpc>
                          <a:spcPct val="100000"/>
                        </a:lnSpc>
                      </a:pPr>
                      <a:r>
                        <a:rPr sz="1200" b="1">
                          <a:solidFill>
                            <a:srgbClr val="111111"/>
                          </a:solidFill>
                          <a:latin typeface="Calibri"/>
                        </a:rPr>
                        <a:t>Analyst</a:t>
                      </a:r>
                    </a:p>
                  </a:txBody>
                  <a:tcPr marL="45720" marR="45720" marT="13716" marB="13716" anchor="ctr">
                    <a:solidFill>
                      <a:srgbClr val="F2F2F2"/>
                    </a:solidFill>
                  </a:tcPr>
                </a:tc>
                <a:tc>
                  <a:txBody>
                    <a:bodyPr wrap="square"/>
                    <a:lstStyle/>
                    <a:p>
                      <a:pPr>
                        <a:lnSpc>
                          <a:spcPct val="100000"/>
                        </a:lnSpc>
                      </a:pPr>
                      <a:r>
                        <a:rPr sz="1200" b="0">
                          <a:solidFill>
                            <a:srgbClr val="111111"/>
                          </a:solidFill>
                          <a:latin typeface="Calibri"/>
                        </a:rPr>
                        <a:t>to see why each source was selected and what was left out</a:t>
                      </a:r>
                    </a:p>
                  </a:txBody>
                  <a:tcPr marL="45720" marR="45720" marT="13716" marB="13716" anchor="ctr">
                    <a:solidFill>
                      <a:srgbClr val="F2F2F2"/>
                    </a:solidFill>
                  </a:tcPr>
                </a:tc>
                <a:tc>
                  <a:txBody>
                    <a:bodyPr wrap="square"/>
                    <a:lstStyle/>
                    <a:p>
                      <a:pPr>
                        <a:lnSpc>
                          <a:spcPct val="100000"/>
                        </a:lnSpc>
                      </a:pPr>
                      <a:r>
                        <a:rPr sz="1200" b="0">
                          <a:solidFill>
                            <a:srgbClr val="111111"/>
                          </a:solidFill>
                          <a:latin typeface="Calibri"/>
                        </a:rPr>
                        <a:t>I trust the draft without reopening every source system</a:t>
                      </a:r>
                    </a:p>
                  </a:txBody>
                  <a:tcPr marL="45720" marR="45720" marT="13716" marB="13716" anchor="ctr">
                    <a:solidFill>
                      <a:srgbClr val="F2F2F2"/>
                    </a:solidFill>
                  </a:tcPr>
                </a:tc>
                <a:tc>
                  <a:txBody>
                    <a:bodyPr wrap="square"/>
                    <a:lstStyle/>
                    <a:p>
                      <a:pPr>
                        <a:lnSpc>
                          <a:spcPct val="100000"/>
                        </a:lnSpc>
                      </a:pPr>
                      <a:r>
                        <a:rPr sz="1200" b="0">
                          <a:solidFill>
                            <a:srgbClr val="6B6B6B"/>
                          </a:solidFill>
                          <a:latin typeface="Calibri"/>
                        </a:rPr>
                        <a:t>E04, E03</a:t>
                      </a:r>
                    </a:p>
                  </a:txBody>
                  <a:tcPr marL="45720" marR="45720" marT="13716" marB="13716" anchor="ctr">
                    <a:solidFill>
                      <a:srgbClr val="F2F2F2"/>
                    </a:solidFill>
                  </a:tcPr>
                </a:tc>
              </a:tr>
              <a:tr h="576072">
                <a:tc>
                  <a:txBody>
                    <a:bodyPr wrap="square"/>
                    <a:lstStyle/>
                    <a:p>
                      <a:pPr>
                        <a:lnSpc>
                          <a:spcPct val="100000"/>
                        </a:lnSpc>
                      </a:pPr>
                      <a:r>
                        <a:rPr sz="1200" b="1">
                          <a:solidFill>
                            <a:srgbClr val="111111"/>
                          </a:solidFill>
                          <a:latin typeface="Calibri"/>
                        </a:rPr>
                        <a:t>US3</a:t>
                      </a:r>
                    </a:p>
                  </a:txBody>
                  <a:tcPr marL="45720" marR="45720" marT="13716" marB="13716" anchor="ctr">
                    <a:solidFill>
                      <a:srgbClr val="FFFFFF"/>
                    </a:solidFill>
                  </a:tcPr>
                </a:tc>
                <a:tc>
                  <a:txBody>
                    <a:bodyPr wrap="square"/>
                    <a:lstStyle/>
                    <a:p>
                      <a:pPr>
                        <a:lnSpc>
                          <a:spcPct val="100000"/>
                        </a:lnSpc>
                      </a:pPr>
                      <a:r>
                        <a:rPr sz="1200" b="1">
                          <a:solidFill>
                            <a:srgbClr val="111111"/>
                          </a:solidFill>
                          <a:latin typeface="Calibri"/>
                        </a:rPr>
                        <a:t>Reviewer</a:t>
                      </a:r>
                    </a:p>
                  </a:txBody>
                  <a:tcPr marL="45720" marR="45720" marT="13716" marB="13716" anchor="ctr">
                    <a:solidFill>
                      <a:srgbClr val="FFFFFF"/>
                    </a:solidFill>
                  </a:tcPr>
                </a:tc>
                <a:tc>
                  <a:txBody>
                    <a:bodyPr wrap="square"/>
                    <a:lstStyle/>
                    <a:p>
                      <a:pPr>
                        <a:lnSpc>
                          <a:spcPct val="100000"/>
                        </a:lnSpc>
                      </a:pPr>
                      <a:r>
                        <a:rPr sz="1200" b="0">
                          <a:solidFill>
                            <a:srgbClr val="111111"/>
                          </a:solidFill>
                          <a:latin typeface="Calibri"/>
                        </a:rPr>
                        <a:t>to open the authorized source behind every material claim and return the case with comments</a:t>
                      </a:r>
                    </a:p>
                  </a:txBody>
                  <a:tcPr marL="45720" marR="45720" marT="13716" marB="13716" anchor="ctr">
                    <a:solidFill>
                      <a:srgbClr val="FFFFFF"/>
                    </a:solidFill>
                  </a:tcPr>
                </a:tc>
                <a:tc>
                  <a:txBody>
                    <a:bodyPr wrap="square"/>
                    <a:lstStyle/>
                    <a:p>
                      <a:pPr>
                        <a:lnSpc>
                          <a:spcPct val="100000"/>
                        </a:lnSpc>
                      </a:pPr>
                      <a:r>
                        <a:rPr sz="1200" b="0">
                          <a:solidFill>
                            <a:srgbClr val="111111"/>
                          </a:solidFill>
                          <a:latin typeface="Calibri"/>
                        </a:rPr>
                        <a:t>I verify instead of re-investigating</a:t>
                      </a:r>
                    </a:p>
                  </a:txBody>
                  <a:tcPr marL="45720" marR="45720" marT="13716" marB="13716" anchor="ctr">
                    <a:solidFill>
                      <a:srgbClr val="FFFFFF"/>
                    </a:solidFill>
                  </a:tcPr>
                </a:tc>
                <a:tc>
                  <a:txBody>
                    <a:bodyPr wrap="square"/>
                    <a:lstStyle/>
                    <a:p>
                      <a:pPr>
                        <a:lnSpc>
                          <a:spcPct val="100000"/>
                        </a:lnSpc>
                      </a:pPr>
                      <a:r>
                        <a:rPr sz="1200" b="0">
                          <a:solidFill>
                            <a:srgbClr val="6B6B6B"/>
                          </a:solidFill>
                          <a:latin typeface="Calibri"/>
                        </a:rPr>
                        <a:t>E06, Scenario</a:t>
                      </a:r>
                    </a:p>
                  </a:txBody>
                  <a:tcPr marL="45720" marR="45720" marT="13716" marB="13716" anchor="ctr">
                    <a:solidFill>
                      <a:srgbClr val="FFFFFF"/>
                    </a:solidFill>
                  </a:tcPr>
                </a:tc>
              </a:tr>
              <a:tr h="576072">
                <a:tc>
                  <a:txBody>
                    <a:bodyPr wrap="square"/>
                    <a:lstStyle/>
                    <a:p>
                      <a:pPr>
                        <a:lnSpc>
                          <a:spcPct val="100000"/>
                        </a:lnSpc>
                      </a:pPr>
                      <a:r>
                        <a:rPr sz="1200" b="1">
                          <a:solidFill>
                            <a:srgbClr val="111111"/>
                          </a:solidFill>
                          <a:latin typeface="Calibri"/>
                        </a:rPr>
                        <a:t>US4</a:t>
                      </a:r>
                    </a:p>
                  </a:txBody>
                  <a:tcPr marL="45720" marR="45720" marT="13716" marB="13716" anchor="ctr">
                    <a:solidFill>
                      <a:srgbClr val="F2F2F2"/>
                    </a:solidFill>
                  </a:tcPr>
                </a:tc>
                <a:tc>
                  <a:txBody>
                    <a:bodyPr wrap="square"/>
                    <a:lstStyle/>
                    <a:p>
                      <a:pPr>
                        <a:lnSpc>
                          <a:spcPct val="100000"/>
                        </a:lnSpc>
                      </a:pPr>
                      <a:r>
                        <a:rPr sz="1200" b="1">
                          <a:solidFill>
                            <a:srgbClr val="111111"/>
                          </a:solidFill>
                          <a:latin typeface="Calibri"/>
                        </a:rPr>
                        <a:t>Compliance lead</a:t>
                      </a:r>
                    </a:p>
                  </a:txBody>
                  <a:tcPr marL="45720" marR="45720" marT="13716" marB="13716" anchor="ctr">
                    <a:solidFill>
                      <a:srgbClr val="F2F2F2"/>
                    </a:solidFill>
                  </a:tcPr>
                </a:tc>
                <a:tc>
                  <a:txBody>
                    <a:bodyPr wrap="square"/>
                    <a:lstStyle/>
                    <a:p>
                      <a:pPr>
                        <a:lnSpc>
                          <a:spcPct val="100000"/>
                        </a:lnSpc>
                      </a:pPr>
                      <a:r>
                        <a:rPr sz="1200" b="0">
                          <a:solidFill>
                            <a:srgbClr val="111111"/>
                          </a:solidFill>
                          <a:latin typeface="Calibri"/>
                        </a:rPr>
                        <a:t>the assistant to retrieve only what the requesting user can access, and exports to carry no restricted content</a:t>
                      </a:r>
                    </a:p>
                  </a:txBody>
                  <a:tcPr marL="45720" marR="45720" marT="13716" marB="13716" anchor="ctr">
                    <a:solidFill>
                      <a:srgbClr val="F2F2F2"/>
                    </a:solidFill>
                  </a:tcPr>
                </a:tc>
                <a:tc>
                  <a:txBody>
                    <a:bodyPr wrap="square"/>
                    <a:lstStyle/>
                    <a:p>
                      <a:pPr>
                        <a:lnSpc>
                          <a:spcPct val="100000"/>
                        </a:lnSpc>
                      </a:pPr>
                      <a:r>
                        <a:rPr sz="1200" b="0">
                          <a:solidFill>
                            <a:srgbClr val="111111"/>
                          </a:solidFill>
                          <a:latin typeface="Calibri"/>
                        </a:rPr>
                        <a:t>source permissions are never weakened</a:t>
                      </a:r>
                    </a:p>
                  </a:txBody>
                  <a:tcPr marL="45720" marR="45720" marT="13716" marB="13716" anchor="ctr">
                    <a:solidFill>
                      <a:srgbClr val="F2F2F2"/>
                    </a:solidFill>
                  </a:tcPr>
                </a:tc>
                <a:tc>
                  <a:txBody>
                    <a:bodyPr wrap="square"/>
                    <a:lstStyle/>
                    <a:p>
                      <a:pPr>
                        <a:lnSpc>
                          <a:spcPct val="100000"/>
                        </a:lnSpc>
                      </a:pPr>
                      <a:r>
                        <a:rPr sz="1200" b="0">
                          <a:solidFill>
                            <a:srgbClr val="6B6B6B"/>
                          </a:solidFill>
                          <a:latin typeface="Calibri"/>
                        </a:rPr>
                        <a:t>E07, E14</a:t>
                      </a:r>
                    </a:p>
                  </a:txBody>
                  <a:tcPr marL="45720" marR="45720" marT="13716" marB="13716" anchor="ctr">
                    <a:solidFill>
                      <a:srgbClr val="F2F2F2"/>
                    </a:solidFill>
                  </a:tcPr>
                </a:tc>
              </a:tr>
              <a:tr h="576072">
                <a:tc>
                  <a:txBody>
                    <a:bodyPr wrap="square"/>
                    <a:lstStyle/>
                    <a:p>
                      <a:pPr>
                        <a:lnSpc>
                          <a:spcPct val="100000"/>
                        </a:lnSpc>
                      </a:pPr>
                      <a:r>
                        <a:rPr sz="1200" b="1">
                          <a:solidFill>
                            <a:srgbClr val="111111"/>
                          </a:solidFill>
                          <a:latin typeface="Calibri"/>
                        </a:rPr>
                        <a:t>US5</a:t>
                      </a:r>
                    </a:p>
                  </a:txBody>
                  <a:tcPr marL="45720" marR="45720" marT="13716" marB="13716" anchor="ctr">
                    <a:solidFill>
                      <a:srgbClr val="FFFFFF"/>
                    </a:solidFill>
                  </a:tcPr>
                </a:tc>
                <a:tc>
                  <a:txBody>
                    <a:bodyPr wrap="square"/>
                    <a:lstStyle/>
                    <a:p>
                      <a:pPr>
                        <a:lnSpc>
                          <a:spcPct val="100000"/>
                        </a:lnSpc>
                      </a:pPr>
                      <a:r>
                        <a:rPr sz="1200" b="1">
                          <a:solidFill>
                            <a:srgbClr val="111111"/>
                          </a:solidFill>
                          <a:latin typeface="Calibri"/>
                        </a:rPr>
                        <a:t>Analyst</a:t>
                      </a:r>
                    </a:p>
                  </a:txBody>
                  <a:tcPr marL="45720" marR="45720" marT="13716" marB="13716" anchor="ctr">
                    <a:solidFill>
                      <a:srgbClr val="FFFFFF"/>
                    </a:solidFill>
                  </a:tcPr>
                </a:tc>
                <a:tc>
                  <a:txBody>
                    <a:bodyPr wrap="square"/>
                    <a:lstStyle/>
                    <a:p>
                      <a:pPr>
                        <a:lnSpc>
                          <a:spcPct val="100000"/>
                        </a:lnSpc>
                      </a:pPr>
                      <a:r>
                        <a:rPr sz="1200" b="0">
                          <a:solidFill>
                            <a:srgbClr val="111111"/>
                          </a:solidFill>
                          <a:latin typeface="Calibri"/>
                        </a:rPr>
                        <a:t>low confidence and revoked sources flagged inline, with a confirmation I must make</a:t>
                      </a:r>
                    </a:p>
                  </a:txBody>
                  <a:tcPr marL="45720" marR="45720" marT="13716" marB="13716" anchor="ctr">
                    <a:solidFill>
                      <a:srgbClr val="FFFFFF"/>
                    </a:solidFill>
                  </a:tcPr>
                </a:tc>
                <a:tc>
                  <a:txBody>
                    <a:bodyPr wrap="square"/>
                    <a:lstStyle/>
                    <a:p>
                      <a:pPr>
                        <a:lnSpc>
                          <a:spcPct val="100000"/>
                        </a:lnSpc>
                      </a:pPr>
                      <a:r>
                        <a:rPr sz="1200" b="0">
                          <a:solidFill>
                            <a:srgbClr val="111111"/>
                          </a:solidFill>
                          <a:latin typeface="Calibri"/>
                        </a:rPr>
                        <a:t>I never submit a claim I have not checked</a:t>
                      </a:r>
                    </a:p>
                  </a:txBody>
                  <a:tcPr marL="45720" marR="45720" marT="13716" marB="13716" anchor="ctr">
                    <a:solidFill>
                      <a:srgbClr val="FFFFFF"/>
                    </a:solidFill>
                  </a:tcPr>
                </a:tc>
                <a:tc>
                  <a:txBody>
                    <a:bodyPr wrap="square"/>
                    <a:lstStyle/>
                    <a:p>
                      <a:pPr>
                        <a:lnSpc>
                          <a:spcPct val="100000"/>
                        </a:lnSpc>
                      </a:pPr>
                      <a:r>
                        <a:rPr sz="1200" b="0">
                          <a:solidFill>
                            <a:srgbClr val="6B6B6B"/>
                          </a:solidFill>
                          <a:latin typeface="Calibri"/>
                        </a:rPr>
                        <a:t>E13, E11</a:t>
                      </a:r>
                    </a:p>
                  </a:txBody>
                  <a:tcPr marL="45720" marR="45720" marT="13716" marB="13716" anchor="ctr">
                    <a:solidFill>
                      <a:srgbClr val="FFFFFF"/>
                    </a:solidFill>
                  </a:tcPr>
                </a:tc>
              </a:tr>
              <a:tr h="576072">
                <a:tc>
                  <a:txBody>
                    <a:bodyPr wrap="square"/>
                    <a:lstStyle/>
                    <a:p>
                      <a:pPr>
                        <a:lnSpc>
                          <a:spcPct val="100000"/>
                        </a:lnSpc>
                      </a:pPr>
                      <a:r>
                        <a:rPr sz="1200" b="1">
                          <a:solidFill>
                            <a:srgbClr val="111111"/>
                          </a:solidFill>
                          <a:latin typeface="Calibri"/>
                        </a:rPr>
                        <a:t>US6</a:t>
                      </a:r>
                    </a:p>
                  </a:txBody>
                  <a:tcPr marL="45720" marR="45720" marT="13716" marB="13716" anchor="ctr">
                    <a:solidFill>
                      <a:srgbClr val="F2F2F2"/>
                    </a:solidFill>
                  </a:tcPr>
                </a:tc>
                <a:tc>
                  <a:txBody>
                    <a:bodyPr wrap="square"/>
                    <a:lstStyle/>
                    <a:p>
                      <a:pPr>
                        <a:lnSpc>
                          <a:spcPct val="100000"/>
                        </a:lnSpc>
                      </a:pPr>
                      <a:r>
                        <a:rPr sz="1200" b="1">
                          <a:solidFill>
                            <a:srgbClr val="111111"/>
                          </a:solidFill>
                          <a:latin typeface="Calibri"/>
                        </a:rPr>
                        <a:t>Compliance lead</a:t>
                      </a:r>
                    </a:p>
                  </a:txBody>
                  <a:tcPr marL="45720" marR="45720" marT="13716" marB="13716" anchor="ctr">
                    <a:solidFill>
                      <a:srgbClr val="F2F2F2"/>
                    </a:solidFill>
                  </a:tcPr>
                </a:tc>
                <a:tc>
                  <a:txBody>
                    <a:bodyPr wrap="square"/>
                    <a:lstStyle/>
                    <a:p>
                      <a:pPr>
                        <a:lnSpc>
                          <a:spcPct val="100000"/>
                        </a:lnSpc>
                      </a:pPr>
                      <a:r>
                        <a:rPr sz="1200" b="0">
                          <a:solidFill>
                            <a:srgbClr val="111111"/>
                          </a:solidFill>
                          <a:latin typeface="Calibri"/>
                        </a:rPr>
                        <a:t>approver, source set, model and prompt version, edits and disposition kept in an append-only record</a:t>
                      </a:r>
                    </a:p>
                  </a:txBody>
                  <a:tcPr marL="45720" marR="45720" marT="13716" marB="13716" anchor="ctr">
                    <a:solidFill>
                      <a:srgbClr val="F2F2F2"/>
                    </a:solidFill>
                  </a:tcPr>
                </a:tc>
                <a:tc>
                  <a:txBody>
                    <a:bodyPr wrap="square"/>
                    <a:lstStyle/>
                    <a:p>
                      <a:pPr>
                        <a:lnSpc>
                          <a:spcPct val="100000"/>
                        </a:lnSpc>
                      </a:pPr>
                      <a:r>
                        <a:rPr sz="1200" b="0">
                          <a:solidFill>
                            <a:srgbClr val="111111"/>
                          </a:solidFill>
                          <a:latin typeface="Calibri"/>
                        </a:rPr>
                        <a:t>every decision is auditable</a:t>
                      </a:r>
                    </a:p>
                  </a:txBody>
                  <a:tcPr marL="45720" marR="45720" marT="13716" marB="13716" anchor="ctr">
                    <a:solidFill>
                      <a:srgbClr val="F2F2F2"/>
                    </a:solidFill>
                  </a:tcPr>
                </a:tc>
                <a:tc>
                  <a:txBody>
                    <a:bodyPr wrap="square"/>
                    <a:lstStyle/>
                    <a:p>
                      <a:pPr>
                        <a:lnSpc>
                          <a:spcPct val="100000"/>
                        </a:lnSpc>
                      </a:pPr>
                      <a:r>
                        <a:rPr sz="1200" b="0">
                          <a:solidFill>
                            <a:srgbClr val="6B6B6B"/>
                          </a:solidFill>
                          <a:latin typeface="Calibri"/>
                        </a:rPr>
                        <a:t>E06, E14</a:t>
                      </a:r>
                    </a:p>
                  </a:txBody>
                  <a:tcPr marL="45720" marR="45720" marT="13716" marB="13716" anchor="ctr">
                    <a:solidFill>
                      <a:srgbClr val="F2F2F2"/>
                    </a:solidFill>
                  </a:tcPr>
                </a:tc>
              </a:tr>
              <a:tr h="576072">
                <a:tc>
                  <a:txBody>
                    <a:bodyPr wrap="square"/>
                    <a:lstStyle/>
                    <a:p>
                      <a:pPr>
                        <a:lnSpc>
                          <a:spcPct val="100000"/>
                        </a:lnSpc>
                      </a:pPr>
                      <a:r>
                        <a:rPr sz="1200" b="1">
                          <a:solidFill>
                            <a:srgbClr val="111111"/>
                          </a:solidFill>
                          <a:latin typeface="Calibri"/>
                        </a:rPr>
                        <a:t>US7</a:t>
                      </a:r>
                    </a:p>
                  </a:txBody>
                  <a:tcPr marL="45720" marR="45720" marT="13716" marB="13716" anchor="ctr">
                    <a:solidFill>
                      <a:srgbClr val="FFFFFF"/>
                    </a:solidFill>
                  </a:tcPr>
                </a:tc>
                <a:tc>
                  <a:txBody>
                    <a:bodyPr wrap="square"/>
                    <a:lstStyle/>
                    <a:p>
                      <a:pPr>
                        <a:lnSpc>
                          <a:spcPct val="100000"/>
                        </a:lnSpc>
                      </a:pPr>
                      <a:r>
                        <a:rPr sz="1200" b="1">
                          <a:solidFill>
                            <a:srgbClr val="111111"/>
                          </a:solidFill>
                          <a:latin typeface="Calibri"/>
                        </a:rPr>
                        <a:t>Analyst</a:t>
                      </a:r>
                    </a:p>
                  </a:txBody>
                  <a:tcPr marL="45720" marR="45720" marT="13716" marB="13716" anchor="ctr">
                    <a:solidFill>
                      <a:srgbClr val="FFFFFF"/>
                    </a:solidFill>
                  </a:tcPr>
                </a:tc>
                <a:tc>
                  <a:txBody>
                    <a:bodyPr wrap="square"/>
                    <a:lstStyle/>
                    <a:p>
                      <a:pPr>
                        <a:lnSpc>
                          <a:spcPct val="100000"/>
                        </a:lnSpc>
                      </a:pPr>
                      <a:r>
                        <a:rPr sz="1200" b="0">
                          <a:solidFill>
                            <a:srgbClr val="111111"/>
                          </a:solidFill>
                          <a:latin typeface="Calibri"/>
                        </a:rPr>
                        <a:t>a standard packet written back to the case system</a:t>
                      </a:r>
                    </a:p>
                  </a:txBody>
                  <a:tcPr marL="45720" marR="45720" marT="13716" marB="13716" anchor="ctr">
                    <a:solidFill>
                      <a:srgbClr val="FFFFFF"/>
                    </a:solidFill>
                  </a:tcPr>
                </a:tc>
                <a:tc>
                  <a:txBody>
                    <a:bodyPr wrap="square"/>
                    <a:lstStyle/>
                    <a:p>
                      <a:pPr>
                        <a:lnSpc>
                          <a:spcPct val="100000"/>
                        </a:lnSpc>
                      </a:pPr>
                      <a:r>
                        <a:rPr sz="1200" b="0">
                          <a:solidFill>
                            <a:srgbClr val="111111"/>
                          </a:solidFill>
                          <a:latin typeface="Calibri"/>
                        </a:rPr>
                        <a:t>I stop reformatting and copying by hand</a:t>
                      </a:r>
                    </a:p>
                  </a:txBody>
                  <a:tcPr marL="45720" marR="45720" marT="13716" marB="13716" anchor="ctr">
                    <a:solidFill>
                      <a:srgbClr val="FFFFFF"/>
                    </a:solidFill>
                  </a:tcPr>
                </a:tc>
                <a:tc>
                  <a:txBody>
                    <a:bodyPr wrap="square"/>
                    <a:lstStyle/>
                    <a:p>
                      <a:pPr>
                        <a:lnSpc>
                          <a:spcPct val="100000"/>
                        </a:lnSpc>
                      </a:pPr>
                      <a:r>
                        <a:rPr sz="1200" b="0">
                          <a:solidFill>
                            <a:srgbClr val="6B6B6B"/>
                          </a:solidFill>
                          <a:latin typeface="Calibri"/>
                        </a:rPr>
                        <a:t>E10, E05</a:t>
                      </a:r>
                    </a:p>
                  </a:txBody>
                  <a:tcPr marL="45720" marR="45720" marT="13716" marB="13716" anchor="ctr">
                    <a:solidFill>
                      <a:srgbClr val="FFFFFF"/>
                    </a:solidFill>
                  </a:tcPr>
                </a:tc>
              </a:tr>
            </a:tbl>
          </a:graphicData>
        </a:graphic>
      </p:graphicFrame>
    </p:spTree>
  </p:cSld>
  <p:clrMapOvr>
    <a:masterClrMapping/>
  </p:clrMapOvr>
</p:sld>
</file>

<file path=ppt/slides/slide6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548640" y="347472"/>
            <a:ext cx="7315200" cy="274320"/>
          </a:xfrm>
          <a:prstGeom prst="rect">
            <a:avLst/>
          </a:prstGeom>
          <a:noFill/>
        </p:spPr>
        <p:txBody>
          <a:bodyPr wrap="square" lIns="0" rIns="0" tIns="18288" bIns="18288" anchor="t">
            <a:spAutoFit/>
          </a:bodyPr>
          <a:lstStyle/>
          <a:p>
            <a:pPr algn="l">
              <a:lnSpc>
                <a:spcPct val="110000"/>
              </a:lnSpc>
            </a:pPr>
            <a:r>
              <a:rPr sz="1000" b="1" i="0">
                <a:solidFill>
                  <a:srgbClr val="6B6B6B"/>
                </a:solidFill>
                <a:latin typeface="Calibri"/>
              </a:rPr>
              <a:t>06   SOLUTION CONCEPT ON KAMIWAZA'S ARCHITECTURE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548640" y="566928"/>
            <a:ext cx="11094415" cy="685800"/>
          </a:xfrm>
          <a:prstGeom prst="rect">
            <a:avLst/>
          </a:prstGeom>
          <a:noFill/>
        </p:spPr>
        <p:txBody>
          <a:bodyPr wrap="square" lIns="0" rIns="0" tIns="18288" bIns="18288" anchor="t">
            <a:spAutoFit/>
          </a:bodyPr>
          <a:lstStyle/>
          <a:p>
            <a:pPr algn="l">
              <a:lnSpc>
                <a:spcPct val="100000"/>
              </a:lnSpc>
            </a:pPr>
            <a:r>
              <a:rPr sz="2800" b="0" i="0">
                <a:solidFill>
                  <a:srgbClr val="111111"/>
                </a:solidFill>
                <a:latin typeface="Cambria"/>
              </a:rPr>
              <a:t>A governed review app on Kamiwaza's Inference Mesh: data stays put</a:t>
            </a:r>
          </a:p>
        </p:txBody>
      </p:sp>
      <p:cxnSp>
        <p:nvCxnSpPr>
          <p:cNvPr id="4" name="Connector 3"/>
          <p:cNvCxnSpPr/>
          <p:nvPr/>
        </p:nvCxnSpPr>
        <p:spPr>
          <a:xfrm>
            <a:off x="548640" y="1298448"/>
            <a:ext cx="11094415" cy="0"/>
          </a:xfrm>
          <a:prstGeom prst="line">
            <a:avLst/>
          </a:prstGeom>
          <a:ln w="9525">
            <a:solidFill>
              <a:srgbClr val="111111"/>
            </a:solidFill>
          </a:ln>
        </p:spPr>
      </p:cxnSp>
      <p:cxnSp>
        <p:nvCxnSpPr>
          <p:cNvPr id="5" name="Connector 4"/>
          <p:cNvCxnSpPr/>
          <p:nvPr/>
        </p:nvCxnSpPr>
        <p:spPr>
          <a:xfrm>
            <a:off x="548640" y="6382512"/>
            <a:ext cx="11094415" cy="0"/>
          </a:xfrm>
          <a:prstGeom prst="line">
            <a:avLst/>
          </a:prstGeom>
          <a:ln w="6350">
            <a:solidFill>
              <a:srgbClr val="BFBFBF"/>
            </a:solidFill>
          </a:ln>
        </p:spPr>
      </p:cxnSp>
      <p:sp>
        <p:nvSpPr>
          <p:cNvPr id="6" name="TextBox 5"/>
          <p:cNvSpPr txBox="1"/>
          <p:nvPr/>
        </p:nvSpPr>
        <p:spPr>
          <a:xfrm>
            <a:off x="548640" y="6428232"/>
            <a:ext cx="4572000" cy="274320"/>
          </a:xfrm>
          <a:prstGeom prst="rect">
            <a:avLst/>
          </a:prstGeom>
          <a:noFill/>
        </p:spPr>
        <p:txBody>
          <a:bodyPr wrap="square" lIns="0" rIns="0" tIns="18288" bIns="18288" anchor="t">
            <a:spAutoFit/>
          </a:bodyPr>
          <a:lstStyle/>
          <a:p>
            <a:pPr algn="l">
              <a:lnSpc>
                <a:spcPct val="110000"/>
              </a:lnSpc>
            </a:pPr>
            <a:r>
              <a:rPr sz="900" b="0" i="0">
                <a:solidFill>
                  <a:srgbClr val="6B6B6B"/>
                </a:solidFill>
                <a:latin typeface="Calibri"/>
              </a:rPr>
              <a:t>Draft - for S to review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7071055" y="6428232"/>
            <a:ext cx="4572000" cy="274320"/>
          </a:xfrm>
          <a:prstGeom prst="rect">
            <a:avLst/>
          </a:prstGeom>
          <a:noFill/>
        </p:spPr>
        <p:txBody>
          <a:bodyPr wrap="square" lIns="0" rIns="0" tIns="18288" bIns="18288" anchor="t">
            <a:spAutoFit/>
          </a:bodyPr>
          <a:lstStyle/>
          <a:p>
            <a:pPr algn="r">
              <a:lnSpc>
                <a:spcPct val="110000"/>
              </a:lnSpc>
            </a:pPr>
            <a:r>
              <a:rPr sz="900" b="0" i="0">
                <a:solidFill>
                  <a:srgbClr val="6B6B6B"/>
                </a:solidFill>
                <a:latin typeface="Calibri"/>
              </a:rPr>
              <a:t>Northstar operational review   6 / 14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548640" y="6053328"/>
            <a:ext cx="11094415" cy="292608"/>
          </a:xfrm>
          <a:prstGeom prst="rect">
            <a:avLst/>
          </a:prstGeom>
          <a:noFill/>
        </p:spPr>
        <p:txBody>
          <a:bodyPr wrap="square" lIns="0" rIns="0" tIns="18288" bIns="18288" anchor="t">
            <a:spAutoFit/>
          </a:bodyPr>
          <a:lstStyle/>
          <a:p>
            <a:pPr algn="l">
              <a:lnSpc>
                <a:spcPct val="110000"/>
              </a:lnSpc>
            </a:pPr>
            <a:r>
              <a:rPr sz="900" b="0" i="1">
                <a:solidFill>
                  <a:srgbClr val="6B6B6B"/>
                </a:solidFill>
                <a:latin typeface="Calibri"/>
              </a:rPr>
              <a:t>Kamiwaza: kamiwaza.com/inference-mesh and /product (vendor pages, read Nov 3, 2026; not tested). One mesh node per source location is my assumption; the case states only on-prem model endpoints (E14).</a:t>
            </a:r>
          </a:p>
        </p:txBody>
      </p:sp>
      <p:sp>
        <p:nvSpPr>
          <p:cNvPr id="9" name="Rectangle 8"/>
          <p:cNvSpPr/>
          <p:nvPr/>
        </p:nvSpPr>
        <p:spPr>
          <a:xfrm>
            <a:off x="548640" y="1481328"/>
            <a:ext cx="8732520" cy="4498848"/>
          </a:xfrm>
          <a:prstGeom prst="rect">
            <a:avLst/>
          </a:prstGeom>
          <a:noFill/>
          <a:ln w="12700">
            <a:solidFill>
              <a:srgbClr val="111111"/>
            </a:solidFill>
            <a:prstDash val="dash"/>
          </a:ln>
          <a:effectLst/>
        </p:spPr>
        <p:txBody>
          <a:bodyPr rtlCol="0" anchor="ctr"/>
          <a:lstStyle/>
          <a:p/>
        </p:txBody>
      </p:sp>
      <p:sp>
        <p:nvSpPr>
          <p:cNvPr id="10" name="TextBox 9"/>
          <p:cNvSpPr txBox="1"/>
          <p:nvPr/>
        </p:nvSpPr>
        <p:spPr>
          <a:xfrm>
            <a:off x="658368" y="1517904"/>
            <a:ext cx="5486400" cy="256032"/>
          </a:xfrm>
          <a:prstGeom prst="rect">
            <a:avLst/>
          </a:prstGeom>
          <a:noFill/>
        </p:spPr>
        <p:txBody>
          <a:bodyPr wrap="square" lIns="0" rIns="0" tIns="18288" bIns="18288" anchor="t">
            <a:spAutoFit/>
          </a:bodyPr>
          <a:lstStyle/>
          <a:p>
            <a:pPr algn="l">
              <a:lnSpc>
                <a:spcPct val="110000"/>
              </a:lnSpc>
            </a:pPr>
            <a:r>
              <a:rPr sz="950" b="1" i="0">
                <a:solidFill>
                  <a:srgbClr val="6B6B6B"/>
                </a:solidFill>
                <a:latin typeface="Calibri"/>
              </a:rPr>
              <a:t>NORTHSTAR ON-PREMISES BOUNDARY  (Scenario, E14)</a:t>
            </a:r>
          </a:p>
        </p:txBody>
      </p:sp>
      <p:sp>
        <p:nvSpPr>
          <p:cNvPr id="11" name="TextBox 10"/>
          <p:cNvSpPr txBox="1"/>
          <p:nvPr/>
        </p:nvSpPr>
        <p:spPr>
          <a:xfrm>
            <a:off x="731520" y="1810512"/>
            <a:ext cx="1188720" cy="457200"/>
          </a:xfrm>
          <a:prstGeom prst="rect">
            <a:avLst/>
          </a:prstGeom>
          <a:noFill/>
        </p:spPr>
        <p:txBody>
          <a:bodyPr wrap="square" lIns="0" rIns="0" tIns="18288" bIns="18288" anchor="ctr">
            <a:spAutoFit/>
          </a:bodyPr>
          <a:lstStyle/>
          <a:p>
            <a:pPr algn="l">
              <a:lnSpc>
                <a:spcPct val="105000"/>
              </a:lnSpc>
            </a:pPr>
            <a:r>
              <a:rPr sz="950" b="1" i="0">
                <a:solidFill>
                  <a:srgbClr val="6B6B6B"/>
                </a:solidFill>
                <a:latin typeface="Calibri"/>
              </a:rPr>
              <a:t>PEOPLE</a:t>
            </a:r>
          </a:p>
        </p:txBody>
      </p:sp>
      <p:sp>
        <p:nvSpPr>
          <p:cNvPr id="12" name="Rectangle 11"/>
          <p:cNvSpPr/>
          <p:nvPr/>
        </p:nvSpPr>
        <p:spPr>
          <a:xfrm>
            <a:off x="1920240" y="1810512"/>
            <a:ext cx="2301240" cy="457200"/>
          </a:xfrm>
          <a:prstGeom prst="rect">
            <a:avLst/>
          </a:prstGeom>
          <a:noFill/>
          <a:ln w="9525">
            <a:solidFill>
              <a:srgbClr val="BFBFBF"/>
            </a:solidFill>
          </a:ln>
          <a:effectLst/>
        </p:spPr>
        <p:txBody>
          <a:bodyPr rtlCol="0" anchor="ctr"/>
          <a:lstStyle/>
          <a:p/>
        </p:txBody>
      </p:sp>
      <p:sp>
        <p:nvSpPr>
          <p:cNvPr id="13" name="TextBox 12"/>
          <p:cNvSpPr txBox="1"/>
          <p:nvPr/>
        </p:nvSpPr>
        <p:spPr>
          <a:xfrm>
            <a:off x="1975104" y="1828800"/>
            <a:ext cx="2191512" cy="420624"/>
          </a:xfrm>
          <a:prstGeom prst="rect">
            <a:avLst/>
          </a:prstGeom>
          <a:noFill/>
        </p:spPr>
        <p:txBody>
          <a:bodyPr wrap="square" lIns="0" rIns="0" tIns="18288" bIns="18288" anchor="ctr">
            <a:spAutoFit/>
          </a:bodyPr>
          <a:lstStyle/>
          <a:p>
            <a:pPr algn="ctr">
              <a:lnSpc>
                <a:spcPct val="100000"/>
              </a:lnSpc>
            </a:pPr>
            <a:r>
              <a:rPr sz="1100" b="1" i="0">
                <a:solidFill>
                  <a:srgbClr val="111111"/>
                </a:solidFill>
                <a:latin typeface="Calibri"/>
              </a:rPr>
              <a:t>Analyst</a:t>
            </a:r>
          </a:p>
          <a:p>
            <a:pPr algn="ctr">
              <a:lnSpc>
                <a:spcPct val="100000"/>
              </a:lnSpc>
              <a:spcBef>
                <a:spcPts val="100"/>
              </a:spcBef>
            </a:pPr>
            <a:r>
              <a:rPr sz="950" b="0" i="0">
                <a:solidFill>
                  <a:srgbClr val="333333"/>
                </a:solidFill>
                <a:latin typeface="Calibri"/>
              </a:rPr>
              <a:t>investigates, submits</a:t>
            </a:r>
          </a:p>
        </p:txBody>
      </p:sp>
      <p:sp>
        <p:nvSpPr>
          <p:cNvPr id="14" name="Rectangle 13"/>
          <p:cNvSpPr/>
          <p:nvPr/>
        </p:nvSpPr>
        <p:spPr>
          <a:xfrm>
            <a:off x="4358640" y="1810512"/>
            <a:ext cx="2301240" cy="457200"/>
          </a:xfrm>
          <a:prstGeom prst="rect">
            <a:avLst/>
          </a:prstGeom>
          <a:noFill/>
          <a:ln w="9525">
            <a:solidFill>
              <a:srgbClr val="BFBFBF"/>
            </a:solidFill>
          </a:ln>
          <a:effectLst/>
        </p:spPr>
        <p:txBody>
          <a:bodyPr rtlCol="0" anchor="ctr"/>
          <a:lstStyle/>
          <a:p/>
        </p:txBody>
      </p:sp>
      <p:sp>
        <p:nvSpPr>
          <p:cNvPr id="15" name="TextBox 14"/>
          <p:cNvSpPr txBox="1"/>
          <p:nvPr/>
        </p:nvSpPr>
        <p:spPr>
          <a:xfrm>
            <a:off x="4413504" y="1828800"/>
            <a:ext cx="2191512" cy="420624"/>
          </a:xfrm>
          <a:prstGeom prst="rect">
            <a:avLst/>
          </a:prstGeom>
          <a:noFill/>
        </p:spPr>
        <p:txBody>
          <a:bodyPr wrap="square" lIns="0" rIns="0" tIns="18288" bIns="18288" anchor="ctr">
            <a:spAutoFit/>
          </a:bodyPr>
          <a:lstStyle/>
          <a:p>
            <a:pPr algn="ctr">
              <a:lnSpc>
                <a:spcPct val="100000"/>
              </a:lnSpc>
            </a:pPr>
            <a:r>
              <a:rPr sz="1100" b="1" i="0">
                <a:solidFill>
                  <a:srgbClr val="111111"/>
                </a:solidFill>
                <a:latin typeface="Calibri"/>
              </a:rPr>
              <a:t>Reviewer</a:t>
            </a:r>
          </a:p>
          <a:p>
            <a:pPr algn="ctr">
              <a:lnSpc>
                <a:spcPct val="100000"/>
              </a:lnSpc>
              <a:spcBef>
                <a:spcPts val="100"/>
              </a:spcBef>
            </a:pPr>
            <a:r>
              <a:rPr sz="950" b="0" i="0">
                <a:solidFill>
                  <a:srgbClr val="333333"/>
                </a:solidFill>
                <a:latin typeface="Calibri"/>
              </a:rPr>
              <a:t>verifies, decides</a:t>
            </a:r>
          </a:p>
        </p:txBody>
      </p:sp>
      <p:sp>
        <p:nvSpPr>
          <p:cNvPr id="16" name="Rectangle 15"/>
          <p:cNvSpPr/>
          <p:nvPr/>
        </p:nvSpPr>
        <p:spPr>
          <a:xfrm>
            <a:off x="6797040" y="1810512"/>
            <a:ext cx="2301240" cy="457200"/>
          </a:xfrm>
          <a:prstGeom prst="rect">
            <a:avLst/>
          </a:prstGeom>
          <a:noFill/>
          <a:ln w="9525">
            <a:solidFill>
              <a:srgbClr val="BFBFBF"/>
            </a:solidFill>
          </a:ln>
          <a:effectLst/>
        </p:spPr>
        <p:txBody>
          <a:bodyPr rtlCol="0" anchor="ctr"/>
          <a:lstStyle/>
          <a:p/>
        </p:txBody>
      </p:sp>
      <p:sp>
        <p:nvSpPr>
          <p:cNvPr id="17" name="TextBox 16"/>
          <p:cNvSpPr txBox="1"/>
          <p:nvPr/>
        </p:nvSpPr>
        <p:spPr>
          <a:xfrm>
            <a:off x="6851904" y="1828800"/>
            <a:ext cx="2191512" cy="420624"/>
          </a:xfrm>
          <a:prstGeom prst="rect">
            <a:avLst/>
          </a:prstGeom>
          <a:noFill/>
        </p:spPr>
        <p:txBody>
          <a:bodyPr wrap="square" lIns="0" rIns="0" tIns="18288" bIns="18288" anchor="ctr">
            <a:spAutoFit/>
          </a:bodyPr>
          <a:lstStyle/>
          <a:p>
            <a:pPr algn="ctr">
              <a:lnSpc>
                <a:spcPct val="100000"/>
              </a:lnSpc>
            </a:pPr>
            <a:r>
              <a:rPr sz="1100" b="1" i="0">
                <a:solidFill>
                  <a:srgbClr val="111111"/>
                </a:solidFill>
                <a:latin typeface="Calibri"/>
              </a:rPr>
              <a:t>Compliance</a:t>
            </a:r>
          </a:p>
          <a:p>
            <a:pPr algn="ctr">
              <a:lnSpc>
                <a:spcPct val="100000"/>
              </a:lnSpc>
              <a:spcBef>
                <a:spcPts val="100"/>
              </a:spcBef>
            </a:pPr>
            <a:r>
              <a:rPr sz="950" b="0" i="0">
                <a:solidFill>
                  <a:srgbClr val="333333"/>
                </a:solidFill>
                <a:latin typeface="Calibri"/>
              </a:rPr>
              <a:t>reads the record</a:t>
            </a:r>
          </a:p>
        </p:txBody>
      </p:sp>
      <p:sp>
        <p:nvSpPr>
          <p:cNvPr id="18" name="TextBox 17"/>
          <p:cNvSpPr txBox="1"/>
          <p:nvPr/>
        </p:nvSpPr>
        <p:spPr>
          <a:xfrm>
            <a:off x="731520" y="2395728"/>
            <a:ext cx="1188720" cy="749808"/>
          </a:xfrm>
          <a:prstGeom prst="rect">
            <a:avLst/>
          </a:prstGeom>
          <a:noFill/>
        </p:spPr>
        <p:txBody>
          <a:bodyPr wrap="square" lIns="0" rIns="0" tIns="18288" bIns="18288" anchor="ctr">
            <a:spAutoFit/>
          </a:bodyPr>
          <a:lstStyle/>
          <a:p>
            <a:pPr algn="l">
              <a:lnSpc>
                <a:spcPct val="105000"/>
              </a:lnSpc>
            </a:pPr>
            <a:r>
              <a:rPr sz="950" b="1" i="0">
                <a:solidFill>
                  <a:srgbClr val="6B6B6B"/>
                </a:solidFill>
                <a:latin typeface="Calibri"/>
              </a:rPr>
              <a:t>RELEASE 1 APP
(our build)</a:t>
            </a:r>
          </a:p>
        </p:txBody>
      </p:sp>
      <p:sp>
        <p:nvSpPr>
          <p:cNvPr id="19" name="Rectangle 18"/>
          <p:cNvSpPr/>
          <p:nvPr/>
        </p:nvSpPr>
        <p:spPr>
          <a:xfrm>
            <a:off x="1920240" y="2395728"/>
            <a:ext cx="7178040" cy="749808"/>
          </a:xfrm>
          <a:prstGeom prst="rect">
            <a:avLst/>
          </a:prstGeom>
          <a:solidFill>
            <a:srgbClr val="F2F2F2"/>
          </a:solidFill>
          <a:ln w="12700">
            <a:solidFill>
              <a:srgbClr val="111111"/>
            </a:solidFill>
          </a:ln>
          <a:effectLst/>
        </p:spPr>
        <p:txBody>
          <a:bodyPr rtlCol="0" anchor="ctr"/>
          <a:lstStyle/>
          <a:p/>
        </p:txBody>
      </p:sp>
      <p:sp>
        <p:nvSpPr>
          <p:cNvPr id="20" name="Rectangle 19"/>
          <p:cNvSpPr/>
          <p:nvPr/>
        </p:nvSpPr>
        <p:spPr>
          <a:xfrm>
            <a:off x="1965960" y="2487168"/>
            <a:ext cx="1737360" cy="566928"/>
          </a:xfrm>
          <a:prstGeom prst="rect">
            <a:avLst/>
          </a:prstGeom>
          <a:solidFill>
            <a:srgbClr val="FFFFFF"/>
          </a:solidFill>
          <a:ln w="9525">
            <a:solidFill>
              <a:srgbClr val="BFBFBF"/>
            </a:solidFill>
          </a:ln>
          <a:effectLst/>
        </p:spPr>
        <p:txBody>
          <a:bodyPr rtlCol="0" anchor="ctr"/>
          <a:lstStyle/>
          <a:p/>
        </p:txBody>
      </p:sp>
      <p:sp>
        <p:nvSpPr>
          <p:cNvPr id="21" name="TextBox 20"/>
          <p:cNvSpPr txBox="1"/>
          <p:nvPr/>
        </p:nvSpPr>
        <p:spPr>
          <a:xfrm>
            <a:off x="2020824" y="2505456"/>
            <a:ext cx="1627632" cy="530352"/>
          </a:xfrm>
          <a:prstGeom prst="rect">
            <a:avLst/>
          </a:prstGeom>
          <a:noFill/>
        </p:spPr>
        <p:txBody>
          <a:bodyPr wrap="square" lIns="0" rIns="0" tIns="18288" bIns="18288" anchor="ctr">
            <a:spAutoFit/>
          </a:bodyPr>
          <a:lstStyle/>
          <a:p>
            <a:pPr algn="ctr">
              <a:lnSpc>
                <a:spcPct val="100000"/>
              </a:lnSpc>
            </a:pPr>
            <a:r>
              <a:rPr sz="1050" b="1" i="0">
                <a:solidFill>
                  <a:srgbClr val="111111"/>
                </a:solidFill>
                <a:latin typeface="Calibri"/>
              </a:rPr>
              <a:t>Evidence set builder</a:t>
            </a:r>
          </a:p>
          <a:p>
            <a:pPr algn="ctr">
              <a:lnSpc>
                <a:spcPct val="100000"/>
              </a:lnSpc>
              <a:spcBef>
                <a:spcPts val="100"/>
              </a:spcBef>
            </a:pPr>
            <a:r>
              <a:rPr sz="950" b="0" i="0">
                <a:solidFill>
                  <a:srgbClr val="333333"/>
                </a:solidFill>
                <a:latin typeface="Calibri"/>
              </a:rPr>
              <a:t>gather + reconcile</a:t>
            </a:r>
          </a:p>
        </p:txBody>
      </p:sp>
      <p:sp>
        <p:nvSpPr>
          <p:cNvPr id="22" name="Rectangle 21"/>
          <p:cNvSpPr/>
          <p:nvPr/>
        </p:nvSpPr>
        <p:spPr>
          <a:xfrm>
            <a:off x="3749039" y="2487168"/>
            <a:ext cx="1737360" cy="566928"/>
          </a:xfrm>
          <a:prstGeom prst="rect">
            <a:avLst/>
          </a:prstGeom>
          <a:solidFill>
            <a:srgbClr val="FFFFFF"/>
          </a:solidFill>
          <a:ln w="9525">
            <a:solidFill>
              <a:srgbClr val="BFBFBF"/>
            </a:solidFill>
          </a:ln>
          <a:effectLst/>
        </p:spPr>
        <p:txBody>
          <a:bodyPr rtlCol="0" anchor="ctr"/>
          <a:lstStyle/>
          <a:p/>
        </p:txBody>
      </p:sp>
      <p:sp>
        <p:nvSpPr>
          <p:cNvPr id="23" name="TextBox 22"/>
          <p:cNvSpPr txBox="1"/>
          <p:nvPr/>
        </p:nvSpPr>
        <p:spPr>
          <a:xfrm>
            <a:off x="3803903" y="2505456"/>
            <a:ext cx="1627632" cy="530352"/>
          </a:xfrm>
          <a:prstGeom prst="rect">
            <a:avLst/>
          </a:prstGeom>
          <a:noFill/>
        </p:spPr>
        <p:txBody>
          <a:bodyPr wrap="square" lIns="0" rIns="0" tIns="18288" bIns="18288" anchor="ctr">
            <a:spAutoFit/>
          </a:bodyPr>
          <a:lstStyle/>
          <a:p>
            <a:pPr algn="ctr">
              <a:lnSpc>
                <a:spcPct val="100000"/>
              </a:lnSpc>
            </a:pPr>
            <a:r>
              <a:rPr sz="1050" b="1" i="0">
                <a:solidFill>
                  <a:srgbClr val="111111"/>
                </a:solidFill>
                <a:latin typeface="Calibri"/>
              </a:rPr>
              <a:t>Claim-source linker</a:t>
            </a:r>
          </a:p>
          <a:p>
            <a:pPr algn="ctr">
              <a:lnSpc>
                <a:spcPct val="100000"/>
              </a:lnSpc>
              <a:spcBef>
                <a:spcPts val="100"/>
              </a:spcBef>
            </a:pPr>
            <a:r>
              <a:rPr sz="950" b="0" i="0">
                <a:solidFill>
                  <a:srgbClr val="333333"/>
                </a:solidFill>
                <a:latin typeface="Calibri"/>
              </a:rPr>
              <a:t>why chosen, what omitted</a:t>
            </a:r>
          </a:p>
        </p:txBody>
      </p:sp>
      <p:sp>
        <p:nvSpPr>
          <p:cNvPr id="24" name="Rectangle 23"/>
          <p:cNvSpPr/>
          <p:nvPr/>
        </p:nvSpPr>
        <p:spPr>
          <a:xfrm>
            <a:off x="5532120" y="2487168"/>
            <a:ext cx="1737360" cy="566928"/>
          </a:xfrm>
          <a:prstGeom prst="rect">
            <a:avLst/>
          </a:prstGeom>
          <a:solidFill>
            <a:srgbClr val="FFFFFF"/>
          </a:solidFill>
          <a:ln w="9525">
            <a:solidFill>
              <a:srgbClr val="BFBFBF"/>
            </a:solidFill>
          </a:ln>
          <a:effectLst/>
        </p:spPr>
        <p:txBody>
          <a:bodyPr rtlCol="0" anchor="ctr"/>
          <a:lstStyle/>
          <a:p/>
        </p:txBody>
      </p:sp>
      <p:sp>
        <p:nvSpPr>
          <p:cNvPr id="25" name="TextBox 24"/>
          <p:cNvSpPr txBox="1"/>
          <p:nvPr/>
        </p:nvSpPr>
        <p:spPr>
          <a:xfrm>
            <a:off x="5586984" y="2505456"/>
            <a:ext cx="1627632" cy="530352"/>
          </a:xfrm>
          <a:prstGeom prst="rect">
            <a:avLst/>
          </a:prstGeom>
          <a:noFill/>
        </p:spPr>
        <p:txBody>
          <a:bodyPr wrap="square" lIns="0" rIns="0" tIns="18288" bIns="18288" anchor="ctr">
            <a:spAutoFit/>
          </a:bodyPr>
          <a:lstStyle/>
          <a:p>
            <a:pPr algn="ctr">
              <a:lnSpc>
                <a:spcPct val="100000"/>
              </a:lnSpc>
            </a:pPr>
            <a:r>
              <a:rPr sz="1050" b="1" i="0">
                <a:solidFill>
                  <a:srgbClr val="111111"/>
                </a:solidFill>
                <a:latin typeface="Calibri"/>
              </a:rPr>
              <a:t>Confidence + revocation</a:t>
            </a:r>
          </a:p>
          <a:p>
            <a:pPr algn="ctr">
              <a:lnSpc>
                <a:spcPct val="100000"/>
              </a:lnSpc>
              <a:spcBef>
                <a:spcPts val="100"/>
              </a:spcBef>
            </a:pPr>
            <a:r>
              <a:rPr sz="950" b="0" i="0">
                <a:solidFill>
                  <a:srgbClr val="333333"/>
                </a:solidFill>
                <a:latin typeface="Calibri"/>
              </a:rPr>
              <a:t>inline flags, confirm</a:t>
            </a:r>
          </a:p>
        </p:txBody>
      </p:sp>
      <p:sp>
        <p:nvSpPr>
          <p:cNvPr id="26" name="Rectangle 25"/>
          <p:cNvSpPr/>
          <p:nvPr/>
        </p:nvSpPr>
        <p:spPr>
          <a:xfrm>
            <a:off x="7315200" y="2487168"/>
            <a:ext cx="1737360" cy="566928"/>
          </a:xfrm>
          <a:prstGeom prst="rect">
            <a:avLst/>
          </a:prstGeom>
          <a:solidFill>
            <a:srgbClr val="FFFFFF"/>
          </a:solidFill>
          <a:ln w="9525">
            <a:solidFill>
              <a:srgbClr val="BFBFBF"/>
            </a:solidFill>
          </a:ln>
          <a:effectLst/>
        </p:spPr>
        <p:txBody>
          <a:bodyPr rtlCol="0" anchor="ctr"/>
          <a:lstStyle/>
          <a:p/>
        </p:txBody>
      </p:sp>
      <p:sp>
        <p:nvSpPr>
          <p:cNvPr id="27" name="TextBox 26"/>
          <p:cNvSpPr txBox="1"/>
          <p:nvPr/>
        </p:nvSpPr>
        <p:spPr>
          <a:xfrm>
            <a:off x="7370064" y="2505456"/>
            <a:ext cx="1627632" cy="530352"/>
          </a:xfrm>
          <a:prstGeom prst="rect">
            <a:avLst/>
          </a:prstGeom>
          <a:noFill/>
        </p:spPr>
        <p:txBody>
          <a:bodyPr wrap="square" lIns="0" rIns="0" tIns="18288" bIns="18288" anchor="ctr">
            <a:spAutoFit/>
          </a:bodyPr>
          <a:lstStyle/>
          <a:p>
            <a:pPr algn="ctr">
              <a:lnSpc>
                <a:spcPct val="100000"/>
              </a:lnSpc>
            </a:pPr>
            <a:r>
              <a:rPr sz="1050" b="1" i="0">
                <a:solidFill>
                  <a:srgbClr val="111111"/>
                </a:solidFill>
                <a:latin typeface="Calibri"/>
              </a:rPr>
              <a:t>Version ledger</a:t>
            </a:r>
          </a:p>
          <a:p>
            <a:pPr algn="ctr">
              <a:lnSpc>
                <a:spcPct val="100000"/>
              </a:lnSpc>
              <a:spcBef>
                <a:spcPts val="100"/>
              </a:spcBef>
            </a:pPr>
            <a:r>
              <a:rPr sz="950" b="0" i="0">
                <a:solidFill>
                  <a:srgbClr val="333333"/>
                </a:solidFill>
                <a:latin typeface="Calibri"/>
              </a:rPr>
              <a:t>log, diff, approve</a:t>
            </a:r>
          </a:p>
        </p:txBody>
      </p:sp>
      <p:sp>
        <p:nvSpPr>
          <p:cNvPr id="28" name="TextBox 27"/>
          <p:cNvSpPr txBox="1"/>
          <p:nvPr/>
        </p:nvSpPr>
        <p:spPr>
          <a:xfrm>
            <a:off x="731520" y="3273552"/>
            <a:ext cx="1188720" cy="713232"/>
          </a:xfrm>
          <a:prstGeom prst="rect">
            <a:avLst/>
          </a:prstGeom>
          <a:noFill/>
        </p:spPr>
        <p:txBody>
          <a:bodyPr wrap="square" lIns="0" rIns="0" tIns="18288" bIns="18288" anchor="ctr">
            <a:spAutoFit/>
          </a:bodyPr>
          <a:lstStyle/>
          <a:p>
            <a:pPr algn="l">
              <a:lnSpc>
                <a:spcPct val="105000"/>
              </a:lnSpc>
            </a:pPr>
            <a:r>
              <a:rPr sz="950" b="1" i="0">
                <a:solidFill>
                  <a:srgbClr val="6B6B6B"/>
                </a:solidFill>
                <a:latin typeface="Calibri"/>
              </a:rPr>
              <a:t>KAMIWAZA
ORCHESTRATION</a:t>
            </a:r>
          </a:p>
        </p:txBody>
      </p:sp>
      <p:sp>
        <p:nvSpPr>
          <p:cNvPr id="29" name="Rectangle 28"/>
          <p:cNvSpPr/>
          <p:nvPr/>
        </p:nvSpPr>
        <p:spPr>
          <a:xfrm>
            <a:off x="1920240" y="3273552"/>
            <a:ext cx="7178040" cy="713232"/>
          </a:xfrm>
          <a:prstGeom prst="rect">
            <a:avLst/>
          </a:prstGeom>
          <a:noFill/>
          <a:ln w="9525">
            <a:solidFill>
              <a:srgbClr val="111111"/>
            </a:solidFill>
          </a:ln>
          <a:effectLst/>
        </p:spPr>
        <p:txBody>
          <a:bodyPr rtlCol="0" anchor="ctr"/>
          <a:lstStyle/>
          <a:p/>
        </p:txBody>
      </p:sp>
      <p:sp>
        <p:nvSpPr>
          <p:cNvPr id="30" name="Rectangle 29"/>
          <p:cNvSpPr/>
          <p:nvPr/>
        </p:nvSpPr>
        <p:spPr>
          <a:xfrm>
            <a:off x="1965960" y="3346704"/>
            <a:ext cx="1737360" cy="566928"/>
          </a:xfrm>
          <a:prstGeom prst="rect">
            <a:avLst/>
          </a:prstGeom>
          <a:noFill/>
          <a:ln w="9525">
            <a:solidFill>
              <a:srgbClr val="BFBFBF"/>
            </a:solidFill>
          </a:ln>
          <a:effectLst/>
        </p:spPr>
        <p:txBody>
          <a:bodyPr rtlCol="0" anchor="ctr"/>
          <a:lstStyle/>
          <a:p/>
        </p:txBody>
      </p:sp>
      <p:sp>
        <p:nvSpPr>
          <p:cNvPr id="31" name="TextBox 30"/>
          <p:cNvSpPr txBox="1"/>
          <p:nvPr/>
        </p:nvSpPr>
        <p:spPr>
          <a:xfrm>
            <a:off x="2020824" y="3364992"/>
            <a:ext cx="1627632" cy="530352"/>
          </a:xfrm>
          <a:prstGeom prst="rect">
            <a:avLst/>
          </a:prstGeom>
          <a:noFill/>
        </p:spPr>
        <p:txBody>
          <a:bodyPr wrap="square" lIns="0" rIns="0" tIns="18288" bIns="18288" anchor="ctr">
            <a:spAutoFit/>
          </a:bodyPr>
          <a:lstStyle/>
          <a:p>
            <a:pPr algn="ctr">
              <a:lnSpc>
                <a:spcPct val="100000"/>
              </a:lnSpc>
            </a:pPr>
            <a:r>
              <a:rPr sz="1050" b="1" i="0">
                <a:solidFill>
                  <a:srgbClr val="111111"/>
                </a:solidFill>
                <a:latin typeface="Calibri"/>
              </a:rPr>
              <a:t>Security and Compliance</a:t>
            </a:r>
          </a:p>
          <a:p>
            <a:pPr algn="ctr">
              <a:lnSpc>
                <a:spcPct val="100000"/>
              </a:lnSpc>
              <a:spcBef>
                <a:spcPts val="100"/>
              </a:spcBef>
            </a:pPr>
            <a:r>
              <a:rPr sz="950" b="0" i="0">
                <a:solidFill>
                  <a:srgbClr val="333333"/>
                </a:solidFill>
                <a:latin typeface="Calibri"/>
              </a:rPr>
              <a:t>ReBAC, append-only audit</a:t>
            </a:r>
          </a:p>
        </p:txBody>
      </p:sp>
      <p:sp>
        <p:nvSpPr>
          <p:cNvPr id="32" name="Rectangle 31"/>
          <p:cNvSpPr/>
          <p:nvPr/>
        </p:nvSpPr>
        <p:spPr>
          <a:xfrm>
            <a:off x="3749039" y="3346704"/>
            <a:ext cx="1737360" cy="566928"/>
          </a:xfrm>
          <a:prstGeom prst="rect">
            <a:avLst/>
          </a:prstGeom>
          <a:noFill/>
          <a:ln w="9525">
            <a:solidFill>
              <a:srgbClr val="BFBFBF"/>
            </a:solidFill>
          </a:ln>
          <a:effectLst/>
        </p:spPr>
        <p:txBody>
          <a:bodyPr rtlCol="0" anchor="ctr"/>
          <a:lstStyle/>
          <a:p/>
        </p:txBody>
      </p:sp>
      <p:sp>
        <p:nvSpPr>
          <p:cNvPr id="33" name="TextBox 32"/>
          <p:cNvSpPr txBox="1"/>
          <p:nvPr/>
        </p:nvSpPr>
        <p:spPr>
          <a:xfrm>
            <a:off x="3803903" y="3364992"/>
            <a:ext cx="1627632" cy="530352"/>
          </a:xfrm>
          <a:prstGeom prst="rect">
            <a:avLst/>
          </a:prstGeom>
          <a:noFill/>
        </p:spPr>
        <p:txBody>
          <a:bodyPr wrap="square" lIns="0" rIns="0" tIns="18288" bIns="18288" anchor="ctr">
            <a:spAutoFit/>
          </a:bodyPr>
          <a:lstStyle/>
          <a:p>
            <a:pPr algn="ctr">
              <a:lnSpc>
                <a:spcPct val="100000"/>
              </a:lnSpc>
            </a:pPr>
            <a:r>
              <a:rPr sz="1050" b="1" i="0">
                <a:solidFill>
                  <a:srgbClr val="111111"/>
                </a:solidFill>
                <a:latin typeface="Calibri"/>
              </a:rPr>
              <a:t>Retrieval and Search</a:t>
            </a:r>
          </a:p>
          <a:p>
            <a:pPr algn="ctr">
              <a:lnSpc>
                <a:spcPct val="100000"/>
              </a:lnSpc>
              <a:spcBef>
                <a:spcPts val="100"/>
              </a:spcBef>
            </a:pPr>
            <a:r>
              <a:rPr sz="950" b="0" i="0">
                <a:solidFill>
                  <a:srgbClr val="333333"/>
                </a:solidFill>
                <a:latin typeface="Calibri"/>
              </a:rPr>
              <a:t>routes queries to nodes</a:t>
            </a:r>
          </a:p>
        </p:txBody>
      </p:sp>
      <p:sp>
        <p:nvSpPr>
          <p:cNvPr id="34" name="Rectangle 33"/>
          <p:cNvSpPr/>
          <p:nvPr/>
        </p:nvSpPr>
        <p:spPr>
          <a:xfrm>
            <a:off x="5532120" y="3346704"/>
            <a:ext cx="1737360" cy="566928"/>
          </a:xfrm>
          <a:prstGeom prst="rect">
            <a:avLst/>
          </a:prstGeom>
          <a:noFill/>
          <a:ln w="9525">
            <a:solidFill>
              <a:srgbClr val="BFBFBF"/>
            </a:solidFill>
          </a:ln>
          <a:effectLst/>
        </p:spPr>
        <p:txBody>
          <a:bodyPr rtlCol="0" anchor="ctr"/>
          <a:lstStyle/>
          <a:p/>
        </p:txBody>
      </p:sp>
      <p:sp>
        <p:nvSpPr>
          <p:cNvPr id="35" name="TextBox 34"/>
          <p:cNvSpPr txBox="1"/>
          <p:nvPr/>
        </p:nvSpPr>
        <p:spPr>
          <a:xfrm>
            <a:off x="5586984" y="3364992"/>
            <a:ext cx="1627632" cy="530352"/>
          </a:xfrm>
          <a:prstGeom prst="rect">
            <a:avLst/>
          </a:prstGeom>
          <a:noFill/>
        </p:spPr>
        <p:txBody>
          <a:bodyPr wrap="square" lIns="0" rIns="0" tIns="18288" bIns="18288" anchor="ctr">
            <a:spAutoFit/>
          </a:bodyPr>
          <a:lstStyle/>
          <a:p>
            <a:pPr algn="ctr">
              <a:lnSpc>
                <a:spcPct val="100000"/>
              </a:lnSpc>
            </a:pPr>
            <a:r>
              <a:rPr sz="1050" b="1" i="0">
                <a:solidFill>
                  <a:srgbClr val="111111"/>
                </a:solidFill>
                <a:latin typeface="Calibri"/>
              </a:rPr>
              <a:t>Context Manager</a:t>
            </a:r>
          </a:p>
          <a:p>
            <a:pPr algn="ctr">
              <a:lnSpc>
                <a:spcPct val="100000"/>
              </a:lnSpc>
              <a:spcBef>
                <a:spcPts val="100"/>
              </a:spcBef>
            </a:pPr>
            <a:r>
              <a:rPr sz="950" b="0" i="0">
                <a:solidFill>
                  <a:srgbClr val="333333"/>
                </a:solidFill>
                <a:latin typeface="Calibri"/>
              </a:rPr>
              <a:t>living ontology</a:t>
            </a:r>
          </a:p>
        </p:txBody>
      </p:sp>
      <p:sp>
        <p:nvSpPr>
          <p:cNvPr id="36" name="Rectangle 35"/>
          <p:cNvSpPr/>
          <p:nvPr/>
        </p:nvSpPr>
        <p:spPr>
          <a:xfrm>
            <a:off x="7315200" y="3346704"/>
            <a:ext cx="1737360" cy="566928"/>
          </a:xfrm>
          <a:prstGeom prst="rect">
            <a:avLst/>
          </a:prstGeom>
          <a:noFill/>
          <a:ln w="9525">
            <a:solidFill>
              <a:srgbClr val="BFBFBF"/>
            </a:solidFill>
          </a:ln>
          <a:effectLst/>
        </p:spPr>
        <p:txBody>
          <a:bodyPr rtlCol="0" anchor="ctr"/>
          <a:lstStyle/>
          <a:p/>
        </p:txBody>
      </p:sp>
      <p:sp>
        <p:nvSpPr>
          <p:cNvPr id="37" name="TextBox 36"/>
          <p:cNvSpPr txBox="1"/>
          <p:nvPr/>
        </p:nvSpPr>
        <p:spPr>
          <a:xfrm>
            <a:off x="7370064" y="3364992"/>
            <a:ext cx="1627632" cy="530352"/>
          </a:xfrm>
          <a:prstGeom prst="rect">
            <a:avLst/>
          </a:prstGeom>
          <a:noFill/>
        </p:spPr>
        <p:txBody>
          <a:bodyPr wrap="square" lIns="0" rIns="0" tIns="18288" bIns="18288" anchor="ctr">
            <a:spAutoFit/>
          </a:bodyPr>
          <a:lstStyle/>
          <a:p>
            <a:pPr algn="ctr">
              <a:lnSpc>
                <a:spcPct val="100000"/>
              </a:lnSpc>
            </a:pPr>
            <a:r>
              <a:rPr sz="1050" b="1" i="0">
                <a:solidFill>
                  <a:srgbClr val="111111"/>
                </a:solidFill>
                <a:latin typeface="Calibri"/>
              </a:rPr>
              <a:t>Model Management</a:t>
            </a:r>
          </a:p>
          <a:p>
            <a:pPr algn="ctr">
              <a:lnSpc>
                <a:spcPct val="100000"/>
              </a:lnSpc>
              <a:spcBef>
                <a:spcPts val="100"/>
              </a:spcBef>
            </a:pPr>
            <a:r>
              <a:rPr sz="950" b="0" i="0">
                <a:solidFill>
                  <a:srgbClr val="333333"/>
                </a:solidFill>
                <a:latin typeface="Calibri"/>
              </a:rPr>
              <a:t>versioned models</a:t>
            </a:r>
          </a:p>
        </p:txBody>
      </p:sp>
      <p:sp>
        <p:nvSpPr>
          <p:cNvPr id="38" name="TextBox 37"/>
          <p:cNvSpPr txBox="1"/>
          <p:nvPr/>
        </p:nvSpPr>
        <p:spPr>
          <a:xfrm>
            <a:off x="731520" y="4261104"/>
            <a:ext cx="1188720" cy="457200"/>
          </a:xfrm>
          <a:prstGeom prst="rect">
            <a:avLst/>
          </a:prstGeom>
          <a:noFill/>
        </p:spPr>
        <p:txBody>
          <a:bodyPr wrap="square" lIns="0" rIns="0" tIns="18288" bIns="18288" anchor="ctr">
            <a:spAutoFit/>
          </a:bodyPr>
          <a:lstStyle/>
          <a:p>
            <a:pPr algn="l">
              <a:lnSpc>
                <a:spcPct val="105000"/>
              </a:lnSpc>
            </a:pPr>
            <a:r>
              <a:rPr sz="950" b="1" i="0">
                <a:solidFill>
                  <a:srgbClr val="6B6B6B"/>
                </a:solidFill>
                <a:latin typeface="Calibri"/>
              </a:rPr>
              <a:t>INFERENCE MESH
NODES</a:t>
            </a:r>
          </a:p>
        </p:txBody>
      </p:sp>
      <p:sp>
        <p:nvSpPr>
          <p:cNvPr id="39" name="TextBox 38"/>
          <p:cNvSpPr txBox="1"/>
          <p:nvPr/>
        </p:nvSpPr>
        <p:spPr>
          <a:xfrm>
            <a:off x="731520" y="4882896"/>
            <a:ext cx="1188720" cy="502920"/>
          </a:xfrm>
          <a:prstGeom prst="rect">
            <a:avLst/>
          </a:prstGeom>
          <a:noFill/>
        </p:spPr>
        <p:txBody>
          <a:bodyPr wrap="square" lIns="0" rIns="0" tIns="18288" bIns="18288" anchor="ctr">
            <a:spAutoFit/>
          </a:bodyPr>
          <a:lstStyle/>
          <a:p>
            <a:pPr algn="l">
              <a:lnSpc>
                <a:spcPct val="105000"/>
              </a:lnSpc>
            </a:pPr>
            <a:r>
              <a:rPr sz="950" b="1" i="0">
                <a:solidFill>
                  <a:srgbClr val="6B6B6B"/>
                </a:solidFill>
                <a:latin typeface="Calibri"/>
              </a:rPr>
              <a:t>NORTHSTAR
SOURCES</a:t>
            </a:r>
          </a:p>
        </p:txBody>
      </p:sp>
      <p:sp>
        <p:nvSpPr>
          <p:cNvPr id="40" name="Rectangle 39"/>
          <p:cNvSpPr/>
          <p:nvPr/>
        </p:nvSpPr>
        <p:spPr>
          <a:xfrm>
            <a:off x="1920240" y="4261104"/>
            <a:ext cx="1347825" cy="457200"/>
          </a:xfrm>
          <a:prstGeom prst="rect">
            <a:avLst/>
          </a:prstGeom>
          <a:solidFill>
            <a:srgbClr val="111111"/>
          </a:solidFill>
          <a:ln w="9525">
            <a:solidFill>
              <a:srgbClr val="111111"/>
            </a:solidFill>
          </a:ln>
          <a:effectLst/>
        </p:spPr>
        <p:txBody>
          <a:bodyPr rtlCol="0" anchor="ctr"/>
          <a:lstStyle/>
          <a:p/>
        </p:txBody>
      </p:sp>
      <p:sp>
        <p:nvSpPr>
          <p:cNvPr id="41" name="TextBox 40"/>
          <p:cNvSpPr txBox="1"/>
          <p:nvPr/>
        </p:nvSpPr>
        <p:spPr>
          <a:xfrm>
            <a:off x="1975104" y="4279392"/>
            <a:ext cx="1238097" cy="420624"/>
          </a:xfrm>
          <a:prstGeom prst="rect">
            <a:avLst/>
          </a:prstGeom>
          <a:noFill/>
        </p:spPr>
        <p:txBody>
          <a:bodyPr wrap="square" lIns="0" rIns="0" tIns="18288" bIns="18288" anchor="ctr">
            <a:spAutoFit/>
          </a:bodyPr>
          <a:lstStyle/>
          <a:p>
            <a:pPr algn="ctr">
              <a:lnSpc>
                <a:spcPct val="100000"/>
              </a:lnSpc>
            </a:pPr>
            <a:r>
              <a:rPr sz="1000" b="1" i="0">
                <a:solidFill>
                  <a:srgbClr val="FFFFFF"/>
                </a:solidFill>
                <a:latin typeface="Calibri"/>
              </a:rPr>
              <a:t>Local inference</a:t>
            </a:r>
          </a:p>
          <a:p>
            <a:pPr algn="ctr">
              <a:lnSpc>
                <a:spcPct val="100000"/>
              </a:lnSpc>
              <a:spcBef>
                <a:spcPts val="100"/>
              </a:spcBef>
            </a:pPr>
            <a:r>
              <a:rPr sz="950" b="0" i="0">
                <a:solidFill>
                  <a:srgbClr val="FFFFFF"/>
                </a:solidFill>
                <a:latin typeface="Calibri"/>
              </a:rPr>
              <a:t>runs here</a:t>
            </a:r>
          </a:p>
        </p:txBody>
      </p:sp>
      <p:cxnSp>
        <p:nvCxnSpPr>
          <p:cNvPr id="42" name="Connector 41"/>
          <p:cNvCxnSpPr/>
          <p:nvPr/>
        </p:nvCxnSpPr>
        <p:spPr>
          <a:xfrm>
            <a:off x="2594152" y="4718304"/>
            <a:ext cx="0" cy="164592"/>
          </a:xfrm>
          <a:prstGeom prst="line">
            <a:avLst/>
          </a:prstGeom>
          <a:ln w="9525">
            <a:solidFill>
              <a:srgbClr val="111111"/>
            </a:solidFill>
          </a:ln>
        </p:spPr>
      </p:cxnSp>
      <p:sp>
        <p:nvSpPr>
          <p:cNvPr id="43" name="Rectangle 42"/>
          <p:cNvSpPr/>
          <p:nvPr/>
        </p:nvSpPr>
        <p:spPr>
          <a:xfrm>
            <a:off x="1920240" y="4882896"/>
            <a:ext cx="1347825" cy="502920"/>
          </a:xfrm>
          <a:prstGeom prst="rect">
            <a:avLst/>
          </a:prstGeom>
          <a:solidFill>
            <a:srgbClr val="F2F2F2"/>
          </a:solidFill>
          <a:ln w="9525">
            <a:solidFill>
              <a:srgbClr val="111111"/>
            </a:solidFill>
          </a:ln>
          <a:effectLst/>
        </p:spPr>
        <p:txBody>
          <a:bodyPr rtlCol="0" anchor="ctr"/>
          <a:lstStyle/>
          <a:p/>
        </p:txBody>
      </p:sp>
      <p:sp>
        <p:nvSpPr>
          <p:cNvPr id="44" name="TextBox 43"/>
          <p:cNvSpPr txBox="1"/>
          <p:nvPr/>
        </p:nvSpPr>
        <p:spPr>
          <a:xfrm>
            <a:off x="1975104" y="4901183"/>
            <a:ext cx="1238097" cy="466344"/>
          </a:xfrm>
          <a:prstGeom prst="rect">
            <a:avLst/>
          </a:prstGeom>
          <a:noFill/>
        </p:spPr>
        <p:txBody>
          <a:bodyPr wrap="square" lIns="0" rIns="0" tIns="18288" bIns="18288" anchor="ctr">
            <a:spAutoFit/>
          </a:bodyPr>
          <a:lstStyle/>
          <a:p>
            <a:pPr algn="ctr">
              <a:lnSpc>
                <a:spcPct val="100000"/>
              </a:lnSpc>
            </a:pPr>
            <a:r>
              <a:rPr sz="1050" b="1" i="0">
                <a:solidFill>
                  <a:srgbClr val="111111"/>
                </a:solidFill>
                <a:latin typeface="Calibri"/>
              </a:rPr>
              <a:t>Case system</a:t>
            </a:r>
          </a:p>
          <a:p>
            <a:pPr algn="ctr">
              <a:lnSpc>
                <a:spcPct val="100000"/>
              </a:lnSpc>
              <a:spcBef>
                <a:spcPts val="100"/>
              </a:spcBef>
            </a:pPr>
            <a:r>
              <a:rPr sz="950" b="0" i="0">
                <a:solidFill>
                  <a:srgbClr val="333333"/>
                </a:solidFill>
                <a:latin typeface="Calibri"/>
              </a:rPr>
              <a:t>connector exists</a:t>
            </a:r>
          </a:p>
        </p:txBody>
      </p:sp>
      <p:cxnSp>
        <p:nvCxnSpPr>
          <p:cNvPr id="45" name="Connector 44"/>
          <p:cNvCxnSpPr/>
          <p:nvPr/>
        </p:nvCxnSpPr>
        <p:spPr>
          <a:xfrm flipV="1">
            <a:off x="2594152" y="4005072"/>
            <a:ext cx="0" cy="246888"/>
          </a:xfrm>
          <a:prstGeom prst="line">
            <a:avLst/>
          </a:prstGeom>
          <a:ln w="12700">
            <a:solidFill>
              <a:srgbClr val="111111"/>
            </a:solidFill>
            <a:tailEnd type="triangle" w="med" len="med"/>
          </a:ln>
        </p:spPr>
      </p:cxnSp>
      <p:sp>
        <p:nvSpPr>
          <p:cNvPr id="46" name="Rectangle 45"/>
          <p:cNvSpPr/>
          <p:nvPr/>
        </p:nvSpPr>
        <p:spPr>
          <a:xfrm>
            <a:off x="3377793" y="4261104"/>
            <a:ext cx="1347825" cy="457200"/>
          </a:xfrm>
          <a:prstGeom prst="rect">
            <a:avLst/>
          </a:prstGeom>
          <a:solidFill>
            <a:srgbClr val="111111"/>
          </a:solidFill>
          <a:ln w="9525">
            <a:solidFill>
              <a:srgbClr val="111111"/>
            </a:solidFill>
          </a:ln>
          <a:effectLst/>
        </p:spPr>
        <p:txBody>
          <a:bodyPr rtlCol="0" anchor="ctr"/>
          <a:lstStyle/>
          <a:p/>
        </p:txBody>
      </p:sp>
      <p:sp>
        <p:nvSpPr>
          <p:cNvPr id="47" name="TextBox 46"/>
          <p:cNvSpPr txBox="1"/>
          <p:nvPr/>
        </p:nvSpPr>
        <p:spPr>
          <a:xfrm>
            <a:off x="3432657" y="4279392"/>
            <a:ext cx="1238097" cy="420624"/>
          </a:xfrm>
          <a:prstGeom prst="rect">
            <a:avLst/>
          </a:prstGeom>
          <a:noFill/>
        </p:spPr>
        <p:txBody>
          <a:bodyPr wrap="square" lIns="0" rIns="0" tIns="18288" bIns="18288" anchor="ctr">
            <a:spAutoFit/>
          </a:bodyPr>
          <a:lstStyle/>
          <a:p>
            <a:pPr algn="ctr">
              <a:lnSpc>
                <a:spcPct val="100000"/>
              </a:lnSpc>
            </a:pPr>
            <a:r>
              <a:rPr sz="1000" b="1" i="0">
                <a:solidFill>
                  <a:srgbClr val="FFFFFF"/>
                </a:solidFill>
                <a:latin typeface="Calibri"/>
              </a:rPr>
              <a:t>Local inference</a:t>
            </a:r>
          </a:p>
          <a:p>
            <a:pPr algn="ctr">
              <a:lnSpc>
                <a:spcPct val="100000"/>
              </a:lnSpc>
              <a:spcBef>
                <a:spcPts val="100"/>
              </a:spcBef>
            </a:pPr>
            <a:r>
              <a:rPr sz="950" b="0" i="0">
                <a:solidFill>
                  <a:srgbClr val="FFFFFF"/>
                </a:solidFill>
                <a:latin typeface="Calibri"/>
              </a:rPr>
              <a:t>runs here</a:t>
            </a:r>
          </a:p>
        </p:txBody>
      </p:sp>
      <p:cxnSp>
        <p:nvCxnSpPr>
          <p:cNvPr id="48" name="Connector 47"/>
          <p:cNvCxnSpPr/>
          <p:nvPr/>
        </p:nvCxnSpPr>
        <p:spPr>
          <a:xfrm>
            <a:off x="4051706" y="4718304"/>
            <a:ext cx="0" cy="164592"/>
          </a:xfrm>
          <a:prstGeom prst="line">
            <a:avLst/>
          </a:prstGeom>
          <a:ln w="9525">
            <a:solidFill>
              <a:srgbClr val="111111"/>
            </a:solidFill>
          </a:ln>
        </p:spPr>
      </p:cxnSp>
      <p:sp>
        <p:nvSpPr>
          <p:cNvPr id="49" name="Rectangle 48"/>
          <p:cNvSpPr/>
          <p:nvPr/>
        </p:nvSpPr>
        <p:spPr>
          <a:xfrm>
            <a:off x="3377793" y="4882896"/>
            <a:ext cx="1347825" cy="502920"/>
          </a:xfrm>
          <a:prstGeom prst="rect">
            <a:avLst/>
          </a:prstGeom>
          <a:solidFill>
            <a:srgbClr val="F2F2F2"/>
          </a:solidFill>
          <a:ln w="9525">
            <a:solidFill>
              <a:srgbClr val="111111"/>
            </a:solidFill>
          </a:ln>
          <a:effectLst/>
        </p:spPr>
        <p:txBody>
          <a:bodyPr rtlCol="0" anchor="ctr"/>
          <a:lstStyle/>
          <a:p/>
        </p:txBody>
      </p:sp>
      <p:sp>
        <p:nvSpPr>
          <p:cNvPr id="50" name="TextBox 49"/>
          <p:cNvSpPr txBox="1"/>
          <p:nvPr/>
        </p:nvSpPr>
        <p:spPr>
          <a:xfrm>
            <a:off x="3432657" y="4901183"/>
            <a:ext cx="1238097" cy="466344"/>
          </a:xfrm>
          <a:prstGeom prst="rect">
            <a:avLst/>
          </a:prstGeom>
          <a:noFill/>
        </p:spPr>
        <p:txBody>
          <a:bodyPr wrap="square" lIns="0" rIns="0" tIns="18288" bIns="18288" anchor="ctr">
            <a:spAutoFit/>
          </a:bodyPr>
          <a:lstStyle/>
          <a:p>
            <a:pPr algn="ctr">
              <a:lnSpc>
                <a:spcPct val="100000"/>
              </a:lnSpc>
            </a:pPr>
            <a:r>
              <a:rPr sz="1050" b="1" i="0">
                <a:solidFill>
                  <a:srgbClr val="111111"/>
                </a:solidFill>
                <a:latin typeface="Calibri"/>
              </a:rPr>
              <a:t>Document repo</a:t>
            </a:r>
          </a:p>
          <a:p>
            <a:pPr algn="ctr">
              <a:lnSpc>
                <a:spcPct val="100000"/>
              </a:lnSpc>
              <a:spcBef>
                <a:spcPts val="100"/>
              </a:spcBef>
            </a:pPr>
            <a:r>
              <a:rPr sz="950" b="0" i="0">
                <a:solidFill>
                  <a:srgbClr val="333333"/>
                </a:solidFill>
                <a:latin typeface="Calibri"/>
              </a:rPr>
              <a:t>connector exists</a:t>
            </a:r>
          </a:p>
        </p:txBody>
      </p:sp>
      <p:cxnSp>
        <p:nvCxnSpPr>
          <p:cNvPr id="51" name="Connector 50"/>
          <p:cNvCxnSpPr/>
          <p:nvPr/>
        </p:nvCxnSpPr>
        <p:spPr>
          <a:xfrm flipV="1">
            <a:off x="4051706" y="4005072"/>
            <a:ext cx="0" cy="246888"/>
          </a:xfrm>
          <a:prstGeom prst="line">
            <a:avLst/>
          </a:prstGeom>
          <a:ln w="12700">
            <a:solidFill>
              <a:srgbClr val="111111"/>
            </a:solidFill>
            <a:tailEnd type="triangle" w="med" len="med"/>
          </a:ln>
        </p:spPr>
      </p:cxnSp>
      <p:sp>
        <p:nvSpPr>
          <p:cNvPr id="52" name="Rectangle 51"/>
          <p:cNvSpPr/>
          <p:nvPr/>
        </p:nvSpPr>
        <p:spPr>
          <a:xfrm>
            <a:off x="4835347" y="4261104"/>
            <a:ext cx="1347825" cy="457200"/>
          </a:xfrm>
          <a:prstGeom prst="rect">
            <a:avLst/>
          </a:prstGeom>
          <a:noFill/>
          <a:ln w="9525">
            <a:solidFill>
              <a:srgbClr val="BFBFBF"/>
            </a:solidFill>
            <a:prstDash val="dash"/>
          </a:ln>
          <a:effectLst/>
        </p:spPr>
        <p:txBody>
          <a:bodyPr rtlCol="0" anchor="ctr"/>
          <a:lstStyle/>
          <a:p/>
        </p:txBody>
      </p:sp>
      <p:sp>
        <p:nvSpPr>
          <p:cNvPr id="53" name="TextBox 52"/>
          <p:cNvSpPr txBox="1"/>
          <p:nvPr/>
        </p:nvSpPr>
        <p:spPr>
          <a:xfrm>
            <a:off x="4890211" y="4279392"/>
            <a:ext cx="1238097" cy="420624"/>
          </a:xfrm>
          <a:prstGeom prst="rect">
            <a:avLst/>
          </a:prstGeom>
          <a:noFill/>
        </p:spPr>
        <p:txBody>
          <a:bodyPr wrap="square" lIns="0" rIns="0" tIns="18288" bIns="18288" anchor="ctr">
            <a:spAutoFit/>
          </a:bodyPr>
          <a:lstStyle/>
          <a:p>
            <a:pPr algn="ctr">
              <a:lnSpc>
                <a:spcPct val="100000"/>
              </a:lnSpc>
            </a:pPr>
            <a:r>
              <a:rPr sz="1000" b="1" i="0">
                <a:solidFill>
                  <a:srgbClr val="6B6B6B"/>
                </a:solidFill>
                <a:latin typeface="Calibri"/>
              </a:rPr>
              <a:t>Local inference</a:t>
            </a:r>
          </a:p>
          <a:p>
            <a:pPr algn="ctr">
              <a:lnSpc>
                <a:spcPct val="100000"/>
              </a:lnSpc>
              <a:spcBef>
                <a:spcPts val="100"/>
              </a:spcBef>
            </a:pPr>
            <a:r>
              <a:rPr sz="950" b="0" i="0">
                <a:solidFill>
                  <a:srgbClr val="6B6B6B"/>
                </a:solidFill>
                <a:latin typeface="Calibri"/>
              </a:rPr>
              <a:t>later</a:t>
            </a:r>
          </a:p>
        </p:txBody>
      </p:sp>
      <p:cxnSp>
        <p:nvCxnSpPr>
          <p:cNvPr id="54" name="Connector 53"/>
          <p:cNvCxnSpPr/>
          <p:nvPr/>
        </p:nvCxnSpPr>
        <p:spPr>
          <a:xfrm>
            <a:off x="5509260" y="4718304"/>
            <a:ext cx="0" cy="164592"/>
          </a:xfrm>
          <a:prstGeom prst="line">
            <a:avLst/>
          </a:prstGeom>
          <a:ln w="9525">
            <a:solidFill>
              <a:srgbClr val="BFBFBF"/>
            </a:solidFill>
          </a:ln>
        </p:spPr>
      </p:cxnSp>
      <p:sp>
        <p:nvSpPr>
          <p:cNvPr id="55" name="Rectangle 54"/>
          <p:cNvSpPr/>
          <p:nvPr/>
        </p:nvSpPr>
        <p:spPr>
          <a:xfrm>
            <a:off x="4835347" y="4882896"/>
            <a:ext cx="1347825" cy="502920"/>
          </a:xfrm>
          <a:prstGeom prst="rect">
            <a:avLst/>
          </a:prstGeom>
          <a:noFill/>
          <a:ln w="9525">
            <a:solidFill>
              <a:srgbClr val="BFBFBF"/>
            </a:solidFill>
            <a:prstDash val="dash"/>
          </a:ln>
          <a:effectLst/>
        </p:spPr>
        <p:txBody>
          <a:bodyPr rtlCol="0" anchor="ctr"/>
          <a:lstStyle/>
          <a:p/>
        </p:txBody>
      </p:sp>
      <p:sp>
        <p:nvSpPr>
          <p:cNvPr id="56" name="TextBox 55"/>
          <p:cNvSpPr txBox="1"/>
          <p:nvPr/>
        </p:nvSpPr>
        <p:spPr>
          <a:xfrm>
            <a:off x="4890211" y="4901183"/>
            <a:ext cx="1238097" cy="466344"/>
          </a:xfrm>
          <a:prstGeom prst="rect">
            <a:avLst/>
          </a:prstGeom>
          <a:noFill/>
        </p:spPr>
        <p:txBody>
          <a:bodyPr wrap="square" lIns="0" rIns="0" tIns="18288" bIns="18288" anchor="ctr">
            <a:spAutoFit/>
          </a:bodyPr>
          <a:lstStyle/>
          <a:p>
            <a:pPr algn="ctr">
              <a:lnSpc>
                <a:spcPct val="100000"/>
              </a:lnSpc>
            </a:pPr>
            <a:r>
              <a:rPr sz="1050" b="1" i="0">
                <a:solidFill>
                  <a:srgbClr val="111111"/>
                </a:solidFill>
                <a:latin typeface="Calibri"/>
              </a:rPr>
              <a:t>Ticketing</a:t>
            </a:r>
          </a:p>
          <a:p>
            <a:pPr algn="ctr">
              <a:lnSpc>
                <a:spcPct val="100000"/>
              </a:lnSpc>
              <a:spcBef>
                <a:spcPts val="100"/>
              </a:spcBef>
            </a:pPr>
            <a:r>
              <a:rPr sz="950" b="0" i="0">
                <a:solidFill>
                  <a:srgbClr val="333333"/>
                </a:solidFill>
                <a:latin typeface="Calibri"/>
              </a:rPr>
              <a:t>new connector</a:t>
            </a:r>
          </a:p>
        </p:txBody>
      </p:sp>
      <p:cxnSp>
        <p:nvCxnSpPr>
          <p:cNvPr id="57" name="Connector 56"/>
          <p:cNvCxnSpPr/>
          <p:nvPr/>
        </p:nvCxnSpPr>
        <p:spPr>
          <a:xfrm flipV="1">
            <a:off x="5509260" y="4005072"/>
            <a:ext cx="0" cy="246888"/>
          </a:xfrm>
          <a:prstGeom prst="line">
            <a:avLst/>
          </a:prstGeom>
          <a:ln w="12700">
            <a:solidFill>
              <a:srgbClr val="BFBFBF"/>
            </a:solidFill>
            <a:tailEnd type="triangle" w="med" len="med"/>
          </a:ln>
        </p:spPr>
      </p:cxnSp>
      <p:sp>
        <p:nvSpPr>
          <p:cNvPr id="58" name="Rectangle 57"/>
          <p:cNvSpPr/>
          <p:nvPr/>
        </p:nvSpPr>
        <p:spPr>
          <a:xfrm>
            <a:off x="6292900" y="4261104"/>
            <a:ext cx="1347825" cy="457200"/>
          </a:xfrm>
          <a:prstGeom prst="rect">
            <a:avLst/>
          </a:prstGeom>
          <a:noFill/>
          <a:ln w="9525">
            <a:solidFill>
              <a:srgbClr val="BFBFBF"/>
            </a:solidFill>
            <a:prstDash val="dash"/>
          </a:ln>
          <a:effectLst/>
        </p:spPr>
        <p:txBody>
          <a:bodyPr rtlCol="0" anchor="ctr"/>
          <a:lstStyle/>
          <a:p/>
        </p:txBody>
      </p:sp>
      <p:sp>
        <p:nvSpPr>
          <p:cNvPr id="59" name="TextBox 58"/>
          <p:cNvSpPr txBox="1"/>
          <p:nvPr/>
        </p:nvSpPr>
        <p:spPr>
          <a:xfrm>
            <a:off x="6347764" y="4279392"/>
            <a:ext cx="1238097" cy="420624"/>
          </a:xfrm>
          <a:prstGeom prst="rect">
            <a:avLst/>
          </a:prstGeom>
          <a:noFill/>
        </p:spPr>
        <p:txBody>
          <a:bodyPr wrap="square" lIns="0" rIns="0" tIns="18288" bIns="18288" anchor="ctr">
            <a:spAutoFit/>
          </a:bodyPr>
          <a:lstStyle/>
          <a:p>
            <a:pPr algn="ctr">
              <a:lnSpc>
                <a:spcPct val="100000"/>
              </a:lnSpc>
            </a:pPr>
            <a:r>
              <a:rPr sz="1000" b="1" i="0">
                <a:solidFill>
                  <a:srgbClr val="6B6B6B"/>
                </a:solidFill>
                <a:latin typeface="Calibri"/>
              </a:rPr>
              <a:t>Local inference</a:t>
            </a:r>
          </a:p>
          <a:p>
            <a:pPr algn="ctr">
              <a:lnSpc>
                <a:spcPct val="100000"/>
              </a:lnSpc>
              <a:spcBef>
                <a:spcPts val="100"/>
              </a:spcBef>
            </a:pPr>
            <a:r>
              <a:rPr sz="950" b="0" i="0">
                <a:solidFill>
                  <a:srgbClr val="6B6B6B"/>
                </a:solidFill>
                <a:latin typeface="Calibri"/>
              </a:rPr>
              <a:t>later</a:t>
            </a:r>
          </a:p>
        </p:txBody>
      </p:sp>
      <p:cxnSp>
        <p:nvCxnSpPr>
          <p:cNvPr id="60" name="Connector 59"/>
          <p:cNvCxnSpPr/>
          <p:nvPr/>
        </p:nvCxnSpPr>
        <p:spPr>
          <a:xfrm>
            <a:off x="6966813" y="4718304"/>
            <a:ext cx="0" cy="164592"/>
          </a:xfrm>
          <a:prstGeom prst="line">
            <a:avLst/>
          </a:prstGeom>
          <a:ln w="9525">
            <a:solidFill>
              <a:srgbClr val="BFBFBF"/>
            </a:solidFill>
          </a:ln>
        </p:spPr>
      </p:cxnSp>
      <p:sp>
        <p:nvSpPr>
          <p:cNvPr id="61" name="Rectangle 60"/>
          <p:cNvSpPr/>
          <p:nvPr/>
        </p:nvSpPr>
        <p:spPr>
          <a:xfrm>
            <a:off x="6292900" y="4882896"/>
            <a:ext cx="1347825" cy="502920"/>
          </a:xfrm>
          <a:prstGeom prst="rect">
            <a:avLst/>
          </a:prstGeom>
          <a:noFill/>
          <a:ln w="9525">
            <a:solidFill>
              <a:srgbClr val="BFBFBF"/>
            </a:solidFill>
            <a:prstDash val="dash"/>
          </a:ln>
          <a:effectLst/>
        </p:spPr>
        <p:txBody>
          <a:bodyPr rtlCol="0" anchor="ctr"/>
          <a:lstStyle/>
          <a:p/>
        </p:txBody>
      </p:sp>
      <p:sp>
        <p:nvSpPr>
          <p:cNvPr id="62" name="TextBox 61"/>
          <p:cNvSpPr txBox="1"/>
          <p:nvPr/>
        </p:nvSpPr>
        <p:spPr>
          <a:xfrm>
            <a:off x="6347764" y="4901183"/>
            <a:ext cx="1238097" cy="466344"/>
          </a:xfrm>
          <a:prstGeom prst="rect">
            <a:avLst/>
          </a:prstGeom>
          <a:noFill/>
        </p:spPr>
        <p:txBody>
          <a:bodyPr wrap="square" lIns="0" rIns="0" tIns="18288" bIns="18288" anchor="ctr">
            <a:spAutoFit/>
          </a:bodyPr>
          <a:lstStyle/>
          <a:p>
            <a:pPr algn="ctr">
              <a:lnSpc>
                <a:spcPct val="100000"/>
              </a:lnSpc>
            </a:pPr>
            <a:r>
              <a:rPr sz="1050" b="1" i="0">
                <a:solidFill>
                  <a:srgbClr val="111111"/>
                </a:solidFill>
                <a:latin typeface="Calibri"/>
              </a:rPr>
              <a:t>Call recording</a:t>
            </a:r>
          </a:p>
          <a:p>
            <a:pPr algn="ctr">
              <a:lnSpc>
                <a:spcPct val="100000"/>
              </a:lnSpc>
              <a:spcBef>
                <a:spcPts val="100"/>
              </a:spcBef>
            </a:pPr>
            <a:r>
              <a:rPr sz="950" b="0" i="0">
                <a:solidFill>
                  <a:srgbClr val="333333"/>
                </a:solidFill>
                <a:latin typeface="Calibri"/>
              </a:rPr>
              <a:t>new connector</a:t>
            </a:r>
          </a:p>
        </p:txBody>
      </p:sp>
      <p:cxnSp>
        <p:nvCxnSpPr>
          <p:cNvPr id="63" name="Connector 62"/>
          <p:cNvCxnSpPr/>
          <p:nvPr/>
        </p:nvCxnSpPr>
        <p:spPr>
          <a:xfrm flipV="1">
            <a:off x="6966813" y="4005072"/>
            <a:ext cx="0" cy="246888"/>
          </a:xfrm>
          <a:prstGeom prst="line">
            <a:avLst/>
          </a:prstGeom>
          <a:ln w="12700">
            <a:solidFill>
              <a:srgbClr val="BFBFBF"/>
            </a:solidFill>
            <a:tailEnd type="triangle" w="med" len="med"/>
          </a:ln>
        </p:spPr>
      </p:cxnSp>
      <p:sp>
        <p:nvSpPr>
          <p:cNvPr id="64" name="Rectangle 63"/>
          <p:cNvSpPr/>
          <p:nvPr/>
        </p:nvSpPr>
        <p:spPr>
          <a:xfrm>
            <a:off x="7750454" y="4261104"/>
            <a:ext cx="1347825" cy="457200"/>
          </a:xfrm>
          <a:prstGeom prst="rect">
            <a:avLst/>
          </a:prstGeom>
          <a:noFill/>
          <a:ln w="9525">
            <a:solidFill>
              <a:srgbClr val="BFBFBF"/>
            </a:solidFill>
            <a:prstDash val="dash"/>
          </a:ln>
          <a:effectLst/>
        </p:spPr>
        <p:txBody>
          <a:bodyPr rtlCol="0" anchor="ctr"/>
          <a:lstStyle/>
          <a:p/>
        </p:txBody>
      </p:sp>
      <p:sp>
        <p:nvSpPr>
          <p:cNvPr id="65" name="TextBox 64"/>
          <p:cNvSpPr txBox="1"/>
          <p:nvPr/>
        </p:nvSpPr>
        <p:spPr>
          <a:xfrm>
            <a:off x="7805318" y="4279392"/>
            <a:ext cx="1238097" cy="420624"/>
          </a:xfrm>
          <a:prstGeom prst="rect">
            <a:avLst/>
          </a:prstGeom>
          <a:noFill/>
        </p:spPr>
        <p:txBody>
          <a:bodyPr wrap="square" lIns="0" rIns="0" tIns="18288" bIns="18288" anchor="ctr">
            <a:spAutoFit/>
          </a:bodyPr>
          <a:lstStyle/>
          <a:p>
            <a:pPr algn="ctr">
              <a:lnSpc>
                <a:spcPct val="100000"/>
              </a:lnSpc>
            </a:pPr>
            <a:r>
              <a:rPr sz="1000" b="1" i="0">
                <a:solidFill>
                  <a:srgbClr val="6B6B6B"/>
                </a:solidFill>
                <a:latin typeface="Calibri"/>
              </a:rPr>
              <a:t>Local inference</a:t>
            </a:r>
          </a:p>
          <a:p>
            <a:pPr algn="ctr">
              <a:lnSpc>
                <a:spcPct val="100000"/>
              </a:lnSpc>
              <a:spcBef>
                <a:spcPts val="100"/>
              </a:spcBef>
            </a:pPr>
            <a:r>
              <a:rPr sz="950" b="0" i="0">
                <a:solidFill>
                  <a:srgbClr val="6B6B6B"/>
                </a:solidFill>
                <a:latin typeface="Calibri"/>
              </a:rPr>
              <a:t>later</a:t>
            </a:r>
          </a:p>
        </p:txBody>
      </p:sp>
      <p:cxnSp>
        <p:nvCxnSpPr>
          <p:cNvPr id="66" name="Connector 65"/>
          <p:cNvCxnSpPr/>
          <p:nvPr/>
        </p:nvCxnSpPr>
        <p:spPr>
          <a:xfrm>
            <a:off x="8424367" y="4718304"/>
            <a:ext cx="0" cy="164592"/>
          </a:xfrm>
          <a:prstGeom prst="line">
            <a:avLst/>
          </a:prstGeom>
          <a:ln w="9525">
            <a:solidFill>
              <a:srgbClr val="BFBFBF"/>
            </a:solidFill>
          </a:ln>
        </p:spPr>
      </p:cxnSp>
      <p:sp>
        <p:nvSpPr>
          <p:cNvPr id="67" name="Rectangle 66"/>
          <p:cNvSpPr/>
          <p:nvPr/>
        </p:nvSpPr>
        <p:spPr>
          <a:xfrm>
            <a:off x="7750454" y="4882896"/>
            <a:ext cx="1347825" cy="502920"/>
          </a:xfrm>
          <a:prstGeom prst="rect">
            <a:avLst/>
          </a:prstGeom>
          <a:noFill/>
          <a:ln w="9525">
            <a:solidFill>
              <a:srgbClr val="BFBFBF"/>
            </a:solidFill>
            <a:prstDash val="dash"/>
          </a:ln>
          <a:effectLst/>
        </p:spPr>
        <p:txBody>
          <a:bodyPr rtlCol="0" anchor="ctr"/>
          <a:lstStyle/>
          <a:p/>
        </p:txBody>
      </p:sp>
      <p:sp>
        <p:nvSpPr>
          <p:cNvPr id="68" name="TextBox 67"/>
          <p:cNvSpPr txBox="1"/>
          <p:nvPr/>
        </p:nvSpPr>
        <p:spPr>
          <a:xfrm>
            <a:off x="7805318" y="4901183"/>
            <a:ext cx="1238097" cy="466344"/>
          </a:xfrm>
          <a:prstGeom prst="rect">
            <a:avLst/>
          </a:prstGeom>
          <a:noFill/>
        </p:spPr>
        <p:txBody>
          <a:bodyPr wrap="square" lIns="0" rIns="0" tIns="18288" bIns="18288" anchor="ctr">
            <a:spAutoFit/>
          </a:bodyPr>
          <a:lstStyle/>
          <a:p>
            <a:pPr algn="ctr">
              <a:lnSpc>
                <a:spcPct val="100000"/>
              </a:lnSpc>
            </a:pPr>
            <a:r>
              <a:rPr sz="1050" b="1" i="0">
                <a:solidFill>
                  <a:srgbClr val="111111"/>
                </a:solidFill>
                <a:latin typeface="Calibri"/>
              </a:rPr>
              <a:t>Policy system</a:t>
            </a:r>
          </a:p>
          <a:p>
            <a:pPr algn="ctr">
              <a:lnSpc>
                <a:spcPct val="100000"/>
              </a:lnSpc>
              <a:spcBef>
                <a:spcPts val="100"/>
              </a:spcBef>
            </a:pPr>
            <a:r>
              <a:rPr sz="950" b="0" i="0">
                <a:solidFill>
                  <a:srgbClr val="333333"/>
                </a:solidFill>
                <a:latin typeface="Calibri"/>
              </a:rPr>
              <a:t>new connector</a:t>
            </a:r>
          </a:p>
        </p:txBody>
      </p:sp>
      <p:cxnSp>
        <p:nvCxnSpPr>
          <p:cNvPr id="69" name="Connector 68"/>
          <p:cNvCxnSpPr/>
          <p:nvPr/>
        </p:nvCxnSpPr>
        <p:spPr>
          <a:xfrm flipV="1">
            <a:off x="8424367" y="4005072"/>
            <a:ext cx="0" cy="246888"/>
          </a:xfrm>
          <a:prstGeom prst="line">
            <a:avLst/>
          </a:prstGeom>
          <a:ln w="12700">
            <a:solidFill>
              <a:srgbClr val="BFBFBF"/>
            </a:solidFill>
            <a:tailEnd type="triangle" w="med" len="med"/>
          </a:ln>
        </p:spPr>
      </p:cxnSp>
      <p:sp>
        <p:nvSpPr>
          <p:cNvPr id="70" name="TextBox 69"/>
          <p:cNvSpPr txBox="1"/>
          <p:nvPr/>
        </p:nvSpPr>
        <p:spPr>
          <a:xfrm>
            <a:off x="1920240" y="5468112"/>
            <a:ext cx="7178040" cy="457200"/>
          </a:xfrm>
          <a:prstGeom prst="rect">
            <a:avLst/>
          </a:prstGeom>
          <a:noFill/>
        </p:spPr>
        <p:txBody>
          <a:bodyPr wrap="square" lIns="0" rIns="0" tIns="18288" bIns="18288" anchor="t">
            <a:spAutoFit/>
          </a:bodyPr>
          <a:lstStyle/>
          <a:p>
            <a:pPr algn="l">
              <a:lnSpc>
                <a:spcPct val="110000"/>
              </a:lnSpc>
            </a:pPr>
            <a:r>
              <a:rPr sz="1050" b="0" i="1">
                <a:solidFill>
                  <a:srgbClr val="333333"/>
                </a:solidFill>
                <a:latin typeface="Calibri"/>
              </a:rPr>
              <a:t>Arrows carry permitted results only. Source data is processed in place and never pooled into a central copy.</a:t>
            </a:r>
          </a:p>
        </p:txBody>
      </p:sp>
      <p:sp>
        <p:nvSpPr>
          <p:cNvPr id="71" name="TextBox 70"/>
          <p:cNvSpPr txBox="1"/>
          <p:nvPr/>
        </p:nvSpPr>
        <p:spPr>
          <a:xfrm>
            <a:off x="9464040" y="1481328"/>
            <a:ext cx="2179015" cy="4526280"/>
          </a:xfrm>
          <a:prstGeom prst="rect">
            <a:avLst/>
          </a:prstGeom>
          <a:noFill/>
        </p:spPr>
        <p:txBody>
          <a:bodyPr wrap="square" lIns="0" rIns="0" tIns="18288" bIns="18288" anchor="t">
            <a:spAutoFit/>
          </a:bodyPr>
          <a:lstStyle/>
          <a:p>
            <a:pPr algn="l">
              <a:lnSpc>
                <a:spcPct val="110000"/>
              </a:lnSpc>
              <a:spcAft>
                <a:spcPts val="400"/>
              </a:spcAft>
            </a:pPr>
            <a:r>
              <a:rPr sz="1000" b="1" i="0">
                <a:solidFill>
                  <a:srgbClr val="6B6B6B"/>
                </a:solidFill>
                <a:latin typeface="Calibri"/>
              </a:rPr>
              <a:t>HOW IT FITS</a:t>
            </a:r>
          </a:p>
          <a:p>
            <a:pPr algn="l">
              <a:lnSpc>
                <a:spcPct val="110000"/>
              </a:lnSpc>
              <a:spcAft>
                <a:spcPts val="600"/>
              </a:spcAft>
            </a:pPr>
            <a:r>
              <a:rPr sz="1150" b="1" i="0">
                <a:solidFill>
                  <a:srgbClr val="111111"/>
                </a:solidFill>
                <a:latin typeface="Calibri"/>
              </a:rPr>
              <a:t>Inference goes to the data. </a:t>
            </a:r>
            <a:r>
              <a:rPr sz="1150" b="0" i="0">
                <a:solidFill>
                  <a:srgbClr val="333333"/>
                </a:solidFill>
                <a:latin typeface="Calibri"/>
              </a:rPr>
              <a:t>Inference Mesh routes AI to each location and processes it locally; no data leaves Northstar's control (Inference Mesh page; Scenario).</a:t>
            </a:r>
          </a:p>
          <a:p>
            <a:pPr algn="l">
              <a:lnSpc>
                <a:spcPct val="110000"/>
              </a:lnSpc>
              <a:spcAft>
                <a:spcPts val="600"/>
              </a:spcAft>
            </a:pPr>
            <a:r>
              <a:rPr sz="1150" b="1" i="0">
                <a:solidFill>
                  <a:srgbClr val="111111"/>
                </a:solidFill>
                <a:latin typeface="Calibri"/>
              </a:rPr>
              <a:t>No central copy. </a:t>
            </a:r>
            <a:r>
              <a:rPr sz="1150" b="0" i="0">
                <a:solidFill>
                  <a:srgbClr val="333333"/>
                </a:solidFill>
                <a:latin typeface="Calibri"/>
              </a:rPr>
              <a:t>No data lake or ETL step; the mesh merges results, not records (Inference Mesh page).</a:t>
            </a:r>
          </a:p>
          <a:p>
            <a:pPr algn="l">
              <a:lnSpc>
                <a:spcPct val="110000"/>
              </a:lnSpc>
              <a:spcAft>
                <a:spcPts val="600"/>
              </a:spcAft>
            </a:pPr>
            <a:r>
              <a:rPr sz="1150" b="1" i="0">
                <a:solidFill>
                  <a:srgbClr val="111111"/>
                </a:solidFill>
                <a:latin typeface="Calibri"/>
              </a:rPr>
              <a:t>Permissions at query time. </a:t>
            </a:r>
            <a:r>
              <a:rPr sz="1150" b="0" i="0">
                <a:solidFill>
                  <a:srgbClr val="333333"/>
                </a:solidFill>
                <a:latin typeface="Calibri"/>
              </a:rPr>
              <a:t>ReBAC applies the user's access before results return (Kamiwaza, verified page read; E07, E14).</a:t>
            </a:r>
          </a:p>
          <a:p>
            <a:pPr algn="l">
              <a:lnSpc>
                <a:spcPct val="110000"/>
              </a:lnSpc>
              <a:spcAft>
                <a:spcPts val="600"/>
              </a:spcAft>
            </a:pPr>
            <a:r>
              <a:rPr sz="1150" b="1" i="0">
                <a:solidFill>
                  <a:srgbClr val="111111"/>
                </a:solidFill>
                <a:latin typeface="Calibri"/>
              </a:rPr>
              <a:t>Path to coverage. </a:t>
            </a:r>
            <a:r>
              <a:rPr sz="1150" b="0" i="0">
                <a:solidFill>
                  <a:srgbClr val="333333"/>
                </a:solidFill>
                <a:latin typeface="Calibri"/>
              </a:rPr>
              <a:t>Dashed sources join after connector and security review (E09, E12).</a:t>
            </a: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548640" y="347472"/>
            <a:ext cx="7315200" cy="274320"/>
          </a:xfrm>
          <a:prstGeom prst="rect">
            <a:avLst/>
          </a:prstGeom>
          <a:noFill/>
        </p:spPr>
        <p:txBody>
          <a:bodyPr wrap="square" lIns="0" rIns="0" tIns="18288" bIns="18288" anchor="t">
            <a:spAutoFit/>
          </a:bodyPr>
          <a:lstStyle/>
          <a:p>
            <a:pPr algn="l">
              <a:lnSpc>
                <a:spcPct val="110000"/>
              </a:lnSpc>
            </a:pPr>
            <a:r>
              <a:rPr sz="1000" b="1" i="0">
                <a:solidFill>
                  <a:srgbClr val="6B6B6B"/>
                </a:solidFill>
                <a:latin typeface="Calibri"/>
              </a:rPr>
              <a:t>07   WORKFLOW AND DECISION POINTS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548640" y="566928"/>
            <a:ext cx="11094415" cy="685800"/>
          </a:xfrm>
          <a:prstGeom prst="rect">
            <a:avLst/>
          </a:prstGeom>
          <a:noFill/>
        </p:spPr>
        <p:txBody>
          <a:bodyPr wrap="square" lIns="0" rIns="0" tIns="18288" bIns="18288" anchor="t">
            <a:spAutoFit/>
          </a:bodyPr>
          <a:lstStyle/>
          <a:p>
            <a:pPr algn="l">
              <a:lnSpc>
                <a:spcPct val="100000"/>
              </a:lnSpc>
            </a:pPr>
            <a:r>
              <a:rPr sz="2800" b="0" i="0">
                <a:solidFill>
                  <a:srgbClr val="111111"/>
                </a:solidFill>
                <a:latin typeface="Cambria"/>
              </a:rPr>
              <a:t>Five steps to a disposition, with the AI's work kept on the record</a:t>
            </a:r>
          </a:p>
        </p:txBody>
      </p:sp>
      <p:cxnSp>
        <p:nvCxnSpPr>
          <p:cNvPr id="4" name="Connector 3"/>
          <p:cNvCxnSpPr/>
          <p:nvPr/>
        </p:nvCxnSpPr>
        <p:spPr>
          <a:xfrm>
            <a:off x="548640" y="1298448"/>
            <a:ext cx="11094415" cy="0"/>
          </a:xfrm>
          <a:prstGeom prst="line">
            <a:avLst/>
          </a:prstGeom>
          <a:ln w="9525">
            <a:solidFill>
              <a:srgbClr val="111111"/>
            </a:solidFill>
          </a:ln>
        </p:spPr>
      </p:cxnSp>
      <p:cxnSp>
        <p:nvCxnSpPr>
          <p:cNvPr id="5" name="Connector 4"/>
          <p:cNvCxnSpPr/>
          <p:nvPr/>
        </p:nvCxnSpPr>
        <p:spPr>
          <a:xfrm>
            <a:off x="548640" y="6382512"/>
            <a:ext cx="11094415" cy="0"/>
          </a:xfrm>
          <a:prstGeom prst="line">
            <a:avLst/>
          </a:prstGeom>
          <a:ln w="6350">
            <a:solidFill>
              <a:srgbClr val="BFBFBF"/>
            </a:solidFill>
          </a:ln>
        </p:spPr>
      </p:cxnSp>
      <p:sp>
        <p:nvSpPr>
          <p:cNvPr id="6" name="TextBox 5"/>
          <p:cNvSpPr txBox="1"/>
          <p:nvPr/>
        </p:nvSpPr>
        <p:spPr>
          <a:xfrm>
            <a:off x="548640" y="6428232"/>
            <a:ext cx="4572000" cy="274320"/>
          </a:xfrm>
          <a:prstGeom prst="rect">
            <a:avLst/>
          </a:prstGeom>
          <a:noFill/>
        </p:spPr>
        <p:txBody>
          <a:bodyPr wrap="square" lIns="0" rIns="0" tIns="18288" bIns="18288" anchor="t">
            <a:spAutoFit/>
          </a:bodyPr>
          <a:lstStyle/>
          <a:p>
            <a:pPr algn="l">
              <a:lnSpc>
                <a:spcPct val="110000"/>
              </a:lnSpc>
            </a:pPr>
            <a:r>
              <a:rPr sz="900" b="0" i="0">
                <a:solidFill>
                  <a:srgbClr val="6B6B6B"/>
                </a:solidFill>
                <a:latin typeface="Calibri"/>
              </a:rPr>
              <a:t>Draft - for S to review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7071055" y="6428232"/>
            <a:ext cx="4572000" cy="274320"/>
          </a:xfrm>
          <a:prstGeom prst="rect">
            <a:avLst/>
          </a:prstGeom>
          <a:noFill/>
        </p:spPr>
        <p:txBody>
          <a:bodyPr wrap="square" lIns="0" rIns="0" tIns="18288" bIns="18288" anchor="t">
            <a:spAutoFit/>
          </a:bodyPr>
          <a:lstStyle/>
          <a:p>
            <a:pPr algn="r">
              <a:lnSpc>
                <a:spcPct val="110000"/>
              </a:lnSpc>
            </a:pPr>
            <a:r>
              <a:rPr sz="900" b="0" i="0">
                <a:solidFill>
                  <a:srgbClr val="6B6B6B"/>
                </a:solidFill>
                <a:latin typeface="Calibri"/>
              </a:rPr>
              <a:t>Northstar operational review   7 / 14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548640" y="6053328"/>
            <a:ext cx="11094415" cy="292608"/>
          </a:xfrm>
          <a:prstGeom prst="rect">
            <a:avLst/>
          </a:prstGeom>
          <a:noFill/>
        </p:spPr>
        <p:txBody>
          <a:bodyPr wrap="square" lIns="0" rIns="0" tIns="18288" bIns="18288" anchor="t">
            <a:spAutoFit/>
          </a:bodyPr>
          <a:lstStyle/>
          <a:p>
            <a:pPr algn="l">
              <a:lnSpc>
                <a:spcPct val="110000"/>
              </a:lnSpc>
            </a:pPr>
            <a:r>
              <a:rPr sz="900" b="0" i="1">
                <a:solidFill>
                  <a:srgbClr val="6B6B6B"/>
                </a:solidFill>
                <a:latin typeface="Calibri"/>
              </a:rPr>
              <a:t>Sources as cited per step; Mesh = kamiwaza.com/inference-mesh (vendor page). Design choices beyond the evidence are mine; restricted sources are neither shown nor counted, an assumption about what E07 permits.</a:t>
            </a:r>
          </a:p>
        </p:txBody>
      </p:sp>
      <p:sp>
        <p:nvSpPr>
          <p:cNvPr id="9" name="Rectangle 8"/>
          <p:cNvSpPr/>
          <p:nvPr/>
        </p:nvSpPr>
        <p:spPr>
          <a:xfrm>
            <a:off x="548640" y="1554480"/>
            <a:ext cx="2087209" cy="3154680"/>
          </a:xfrm>
          <a:prstGeom prst="rect">
            <a:avLst/>
          </a:prstGeom>
          <a:noFill/>
          <a:ln w="9525">
            <a:solidFill>
              <a:srgbClr val="BFBFBF"/>
            </a:solidFill>
          </a:ln>
          <a:effectLst/>
        </p:spPr>
        <p:txBody>
          <a:bodyPr rtlCol="0" anchor="ctr"/>
          <a:lstStyle/>
          <a:p/>
        </p:txBody>
      </p:sp>
      <p:sp>
        <p:nvSpPr>
          <p:cNvPr id="10" name="TextBox 9"/>
          <p:cNvSpPr txBox="1"/>
          <p:nvPr/>
        </p:nvSpPr>
        <p:spPr>
          <a:xfrm>
            <a:off x="685800" y="1645920"/>
            <a:ext cx="1812889" cy="502920"/>
          </a:xfrm>
          <a:prstGeom prst="rect">
            <a:avLst/>
          </a:prstGeom>
          <a:noFill/>
        </p:spPr>
        <p:txBody>
          <a:bodyPr wrap="square" lIns="0" rIns="0" tIns="18288" bIns="18288" anchor="t">
            <a:spAutoFit/>
          </a:bodyPr>
          <a:lstStyle/>
          <a:p>
            <a:pPr algn="l">
              <a:lnSpc>
                <a:spcPct val="100000"/>
              </a:lnSpc>
            </a:pPr>
            <a:r>
              <a:rPr sz="2600" b="0" i="0">
                <a:solidFill>
                  <a:srgbClr val="111111"/>
                </a:solidFill>
                <a:latin typeface="Cambria"/>
              </a:rPr>
              <a:t>1</a:t>
            </a:r>
          </a:p>
        </p:txBody>
      </p:sp>
      <p:sp>
        <p:nvSpPr>
          <p:cNvPr id="11" name="TextBox 10"/>
          <p:cNvSpPr txBox="1"/>
          <p:nvPr/>
        </p:nvSpPr>
        <p:spPr>
          <a:xfrm>
            <a:off x="685800" y="2176272"/>
            <a:ext cx="1812889" cy="365760"/>
          </a:xfrm>
          <a:prstGeom prst="rect">
            <a:avLst/>
          </a:prstGeom>
          <a:noFill/>
        </p:spPr>
        <p:txBody>
          <a:bodyPr wrap="square" lIns="0" rIns="0" tIns="18288" bIns="18288" anchor="t">
            <a:spAutoFit/>
          </a:bodyPr>
          <a:lstStyle/>
          <a:p>
            <a:pPr algn="l">
              <a:lnSpc>
                <a:spcPct val="100000"/>
              </a:lnSpc>
            </a:pPr>
            <a:r>
              <a:rPr sz="1500" b="1" i="0">
                <a:solidFill>
                  <a:srgbClr val="111111"/>
                </a:solidFill>
                <a:latin typeface="Calibri"/>
              </a:rPr>
              <a:t>Case opens</a:t>
            </a:r>
          </a:p>
        </p:txBody>
      </p:sp>
      <p:sp>
        <p:nvSpPr>
          <p:cNvPr id="12" name="TextBox 11"/>
          <p:cNvSpPr txBox="1"/>
          <p:nvPr/>
        </p:nvSpPr>
        <p:spPr>
          <a:xfrm>
            <a:off x="685800" y="2542032"/>
            <a:ext cx="1812889" cy="1051560"/>
          </a:xfrm>
          <a:prstGeom prst="rect">
            <a:avLst/>
          </a:prstGeom>
          <a:noFill/>
        </p:spPr>
        <p:txBody>
          <a:bodyPr wrap="square" lIns="0" rIns="0" tIns="18288" bIns="18288" anchor="t">
            <a:spAutoFit/>
          </a:bodyPr>
          <a:lstStyle/>
          <a:p>
            <a:pPr algn="l">
              <a:lnSpc>
                <a:spcPct val="110000"/>
              </a:lnSpc>
            </a:pPr>
            <a:r>
              <a:rPr sz="1150" b="0" i="0">
                <a:solidFill>
                  <a:srgbClr val="333333"/>
                </a:solidFill>
                <a:latin typeface="Calibri"/>
              </a:rPr>
              <a:t>Inference runs at the case system and document repository; only results the analyst may see come back.</a:t>
            </a:r>
          </a:p>
        </p:txBody>
      </p:sp>
      <p:cxnSp>
        <p:nvCxnSpPr>
          <p:cNvPr id="13" name="Connector 12"/>
          <p:cNvCxnSpPr/>
          <p:nvPr/>
        </p:nvCxnSpPr>
        <p:spPr>
          <a:xfrm>
            <a:off x="685800" y="3639311"/>
            <a:ext cx="1812889" cy="0"/>
          </a:xfrm>
          <a:prstGeom prst="line">
            <a:avLst/>
          </a:prstGeom>
          <a:ln w="6350">
            <a:solidFill>
              <a:srgbClr val="BFBFBF"/>
            </a:solidFill>
          </a:ln>
        </p:spPr>
      </p:cxnSp>
      <p:sp>
        <p:nvSpPr>
          <p:cNvPr id="14" name="TextBox 13"/>
          <p:cNvSpPr txBox="1"/>
          <p:nvPr/>
        </p:nvSpPr>
        <p:spPr>
          <a:xfrm>
            <a:off x="685800" y="3685032"/>
            <a:ext cx="1812889" cy="960120"/>
          </a:xfrm>
          <a:prstGeom prst="rect">
            <a:avLst/>
          </a:prstGeom>
          <a:noFill/>
        </p:spPr>
        <p:txBody>
          <a:bodyPr wrap="square" lIns="0" rIns="0" tIns="18288" bIns="18288" anchor="t">
            <a:spAutoFit/>
          </a:bodyPr>
          <a:lstStyle/>
          <a:p>
            <a:pPr algn="l">
              <a:lnSpc>
                <a:spcPct val="110000"/>
              </a:lnSpc>
              <a:spcAft>
                <a:spcPts val="200"/>
              </a:spcAft>
            </a:pPr>
            <a:r>
              <a:rPr sz="950" b="1" i="0">
                <a:solidFill>
                  <a:srgbClr val="111111"/>
                </a:solidFill>
                <a:latin typeface="Calibri"/>
              </a:rPr>
              <a:t>PERMISSIONS</a:t>
            </a:r>
          </a:p>
          <a:p>
            <a:pPr algn="l">
              <a:lnSpc>
                <a:spcPct val="108000"/>
              </a:lnSpc>
            </a:pPr>
            <a:r>
              <a:rPr sz="1100" b="0" i="0">
                <a:solidFill>
                  <a:srgbClr val="333333"/>
                </a:solidFill>
                <a:latin typeface="Calibri"/>
              </a:rPr>
              <a:t>Sources the analyst cannot access are not retrieved or shown.</a:t>
            </a:r>
          </a:p>
        </p:txBody>
      </p:sp>
      <p:sp>
        <p:nvSpPr>
          <p:cNvPr id="15" name="TextBox 14"/>
          <p:cNvSpPr txBox="1"/>
          <p:nvPr/>
        </p:nvSpPr>
        <p:spPr>
          <a:xfrm>
            <a:off x="685800" y="4690872"/>
            <a:ext cx="1812889" cy="274320"/>
          </a:xfrm>
          <a:prstGeom prst="rect">
            <a:avLst/>
          </a:prstGeom>
          <a:noFill/>
        </p:spPr>
        <p:txBody>
          <a:bodyPr wrap="square" lIns="0" rIns="0" tIns="18288" bIns="18288" anchor="t">
            <a:spAutoFit/>
          </a:bodyPr>
          <a:lstStyle/>
          <a:p>
            <a:pPr algn="l">
              <a:lnSpc>
                <a:spcPct val="110000"/>
              </a:lnSpc>
            </a:pPr>
            <a:r>
              <a:rPr sz="1000" b="1" i="0">
                <a:solidFill>
                  <a:srgbClr val="6B6B6B"/>
                </a:solidFill>
                <a:latin typeface="Calibri"/>
              </a:rPr>
              <a:t>E07, E09; Mesh</a:t>
            </a:r>
          </a:p>
        </p:txBody>
      </p:sp>
      <p:cxnSp>
        <p:nvCxnSpPr>
          <p:cNvPr id="16" name="Connector 15"/>
          <p:cNvCxnSpPr/>
          <p:nvPr/>
        </p:nvCxnSpPr>
        <p:spPr>
          <a:xfrm>
            <a:off x="2654137" y="1938528"/>
            <a:ext cx="128016" cy="0"/>
          </a:xfrm>
          <a:prstGeom prst="line">
            <a:avLst/>
          </a:prstGeom>
          <a:ln w="12700">
            <a:solidFill>
              <a:srgbClr val="111111"/>
            </a:solidFill>
            <a:tailEnd type="triangle" w="med" len="med"/>
          </a:ln>
        </p:spPr>
      </p:cxnSp>
      <p:sp>
        <p:nvSpPr>
          <p:cNvPr id="17" name="Rectangle 16"/>
          <p:cNvSpPr/>
          <p:nvPr/>
        </p:nvSpPr>
        <p:spPr>
          <a:xfrm>
            <a:off x="2800441" y="1554480"/>
            <a:ext cx="2087209" cy="3154680"/>
          </a:xfrm>
          <a:prstGeom prst="rect">
            <a:avLst/>
          </a:prstGeom>
          <a:noFill/>
          <a:ln w="9525">
            <a:solidFill>
              <a:srgbClr val="BFBFBF"/>
            </a:solidFill>
          </a:ln>
          <a:effectLst/>
        </p:spPr>
        <p:txBody>
          <a:bodyPr rtlCol="0" anchor="ctr"/>
          <a:lstStyle/>
          <a:p/>
        </p:txBody>
      </p:sp>
      <p:sp>
        <p:nvSpPr>
          <p:cNvPr id="18" name="TextBox 17"/>
          <p:cNvSpPr txBox="1"/>
          <p:nvPr/>
        </p:nvSpPr>
        <p:spPr>
          <a:xfrm>
            <a:off x="2937601" y="1645920"/>
            <a:ext cx="1812889" cy="502920"/>
          </a:xfrm>
          <a:prstGeom prst="rect">
            <a:avLst/>
          </a:prstGeom>
          <a:noFill/>
        </p:spPr>
        <p:txBody>
          <a:bodyPr wrap="square" lIns="0" rIns="0" tIns="18288" bIns="18288" anchor="t">
            <a:spAutoFit/>
          </a:bodyPr>
          <a:lstStyle/>
          <a:p>
            <a:pPr algn="l">
              <a:lnSpc>
                <a:spcPct val="100000"/>
              </a:lnSpc>
            </a:pPr>
            <a:r>
              <a:rPr sz="2600" b="0" i="0">
                <a:solidFill>
                  <a:srgbClr val="111111"/>
                </a:solidFill>
                <a:latin typeface="Cambria"/>
              </a:rPr>
              <a:t>2</a:t>
            </a:r>
          </a:p>
        </p:txBody>
      </p:sp>
      <p:sp>
        <p:nvSpPr>
          <p:cNvPr id="19" name="TextBox 18"/>
          <p:cNvSpPr txBox="1"/>
          <p:nvPr/>
        </p:nvSpPr>
        <p:spPr>
          <a:xfrm>
            <a:off x="2937601" y="2176272"/>
            <a:ext cx="1812889" cy="365760"/>
          </a:xfrm>
          <a:prstGeom prst="rect">
            <a:avLst/>
          </a:prstGeom>
          <a:noFill/>
        </p:spPr>
        <p:txBody>
          <a:bodyPr wrap="square" lIns="0" rIns="0" tIns="18288" bIns="18288" anchor="t">
            <a:spAutoFit/>
          </a:bodyPr>
          <a:lstStyle/>
          <a:p>
            <a:pPr algn="l">
              <a:lnSpc>
                <a:spcPct val="100000"/>
              </a:lnSpc>
            </a:pPr>
            <a:r>
              <a:rPr sz="1500" b="1" i="0">
                <a:solidFill>
                  <a:srgbClr val="111111"/>
                </a:solidFill>
                <a:latin typeface="Calibri"/>
              </a:rPr>
              <a:t>AI drafts</a:t>
            </a:r>
          </a:p>
        </p:txBody>
      </p:sp>
      <p:sp>
        <p:nvSpPr>
          <p:cNvPr id="20" name="TextBox 19"/>
          <p:cNvSpPr txBox="1"/>
          <p:nvPr/>
        </p:nvSpPr>
        <p:spPr>
          <a:xfrm>
            <a:off x="2937601" y="2542032"/>
            <a:ext cx="1812889" cy="1051560"/>
          </a:xfrm>
          <a:prstGeom prst="rect">
            <a:avLst/>
          </a:prstGeom>
          <a:noFill/>
        </p:spPr>
        <p:txBody>
          <a:bodyPr wrap="square" lIns="0" rIns="0" tIns="18288" bIns="18288" anchor="t">
            <a:spAutoFit/>
          </a:bodyPr>
          <a:lstStyle/>
          <a:p>
            <a:pPr algn="l">
              <a:lnSpc>
                <a:spcPct val="110000"/>
              </a:lnSpc>
            </a:pPr>
            <a:r>
              <a:rPr sz="1150" b="0" i="0">
                <a:solidFill>
                  <a:srgbClr val="333333"/>
                </a:solidFill>
                <a:latin typeface="Calibri"/>
              </a:rPr>
              <a:t>Draft links every material claim to its source, with why it was chosen and what was omitted.</a:t>
            </a:r>
          </a:p>
        </p:txBody>
      </p:sp>
      <p:cxnSp>
        <p:nvCxnSpPr>
          <p:cNvPr id="21" name="Connector 20"/>
          <p:cNvCxnSpPr/>
          <p:nvPr/>
        </p:nvCxnSpPr>
        <p:spPr>
          <a:xfrm>
            <a:off x="2937601" y="3639311"/>
            <a:ext cx="1812889" cy="0"/>
          </a:xfrm>
          <a:prstGeom prst="line">
            <a:avLst/>
          </a:prstGeom>
          <a:ln w="6350">
            <a:solidFill>
              <a:srgbClr val="BFBFBF"/>
            </a:solidFill>
          </a:ln>
        </p:spPr>
      </p:cxnSp>
      <p:sp>
        <p:nvSpPr>
          <p:cNvPr id="22" name="TextBox 21"/>
          <p:cNvSpPr txBox="1"/>
          <p:nvPr/>
        </p:nvSpPr>
        <p:spPr>
          <a:xfrm>
            <a:off x="2937601" y="3685032"/>
            <a:ext cx="1812889" cy="960120"/>
          </a:xfrm>
          <a:prstGeom prst="rect">
            <a:avLst/>
          </a:prstGeom>
          <a:noFill/>
        </p:spPr>
        <p:txBody>
          <a:bodyPr wrap="square" lIns="0" rIns="0" tIns="18288" bIns="18288" anchor="t">
            <a:spAutoFit/>
          </a:bodyPr>
          <a:lstStyle/>
          <a:p>
            <a:pPr algn="l">
              <a:lnSpc>
                <a:spcPct val="110000"/>
              </a:lnSpc>
              <a:spcAft>
                <a:spcPts val="200"/>
              </a:spcAft>
            </a:pPr>
            <a:r>
              <a:rPr sz="950" b="1" i="0">
                <a:solidFill>
                  <a:srgbClr val="111111"/>
                </a:solidFill>
                <a:latin typeface="Calibri"/>
              </a:rPr>
              <a:t>LOGGED</a:t>
            </a:r>
          </a:p>
          <a:p>
            <a:pPr algn="l">
              <a:lnSpc>
                <a:spcPct val="108000"/>
              </a:lnSpc>
            </a:pPr>
            <a:r>
              <a:rPr sz="1100" b="0" i="0">
                <a:solidFill>
                  <a:srgbClr val="333333"/>
                </a:solidFill>
                <a:latin typeface="Calibri"/>
              </a:rPr>
              <a:t>Draft v1 saved with source set, model and prompt version.</a:t>
            </a:r>
          </a:p>
        </p:txBody>
      </p:sp>
      <p:sp>
        <p:nvSpPr>
          <p:cNvPr id="23" name="TextBox 22"/>
          <p:cNvSpPr txBox="1"/>
          <p:nvPr/>
        </p:nvSpPr>
        <p:spPr>
          <a:xfrm>
            <a:off x="2937601" y="4690872"/>
            <a:ext cx="1812889" cy="274320"/>
          </a:xfrm>
          <a:prstGeom prst="rect">
            <a:avLst/>
          </a:prstGeom>
          <a:noFill/>
        </p:spPr>
        <p:txBody>
          <a:bodyPr wrap="square" lIns="0" rIns="0" tIns="18288" bIns="18288" anchor="t">
            <a:spAutoFit/>
          </a:bodyPr>
          <a:lstStyle/>
          <a:p>
            <a:pPr algn="l">
              <a:lnSpc>
                <a:spcPct val="110000"/>
              </a:lnSpc>
            </a:pPr>
            <a:r>
              <a:rPr sz="1000" b="1" i="0">
                <a:solidFill>
                  <a:srgbClr val="6B6B6B"/>
                </a:solidFill>
                <a:latin typeface="Calibri"/>
              </a:rPr>
              <a:t>E03, E04, E06</a:t>
            </a:r>
          </a:p>
        </p:txBody>
      </p:sp>
      <p:cxnSp>
        <p:nvCxnSpPr>
          <p:cNvPr id="24" name="Connector 23"/>
          <p:cNvCxnSpPr/>
          <p:nvPr/>
        </p:nvCxnSpPr>
        <p:spPr>
          <a:xfrm>
            <a:off x="4905938" y="1938528"/>
            <a:ext cx="128016" cy="0"/>
          </a:xfrm>
          <a:prstGeom prst="line">
            <a:avLst/>
          </a:prstGeom>
          <a:ln w="12700">
            <a:solidFill>
              <a:srgbClr val="111111"/>
            </a:solidFill>
            <a:tailEnd type="triangle" w="med" len="med"/>
          </a:ln>
        </p:spPr>
      </p:cxnSp>
      <p:sp>
        <p:nvSpPr>
          <p:cNvPr id="25" name="Rectangle 24"/>
          <p:cNvSpPr/>
          <p:nvPr/>
        </p:nvSpPr>
        <p:spPr>
          <a:xfrm>
            <a:off x="5052242" y="1554480"/>
            <a:ext cx="2087209" cy="3154680"/>
          </a:xfrm>
          <a:prstGeom prst="rect">
            <a:avLst/>
          </a:prstGeom>
          <a:solidFill>
            <a:srgbClr val="F2F2F2"/>
          </a:solidFill>
          <a:ln w="19050">
            <a:solidFill>
              <a:srgbClr val="111111"/>
            </a:solidFill>
          </a:ln>
          <a:effectLst/>
        </p:spPr>
        <p:txBody>
          <a:bodyPr rtlCol="0" anchor="ctr"/>
          <a:lstStyle/>
          <a:p/>
        </p:txBody>
      </p:sp>
      <p:sp>
        <p:nvSpPr>
          <p:cNvPr id="26" name="TextBox 25"/>
          <p:cNvSpPr txBox="1"/>
          <p:nvPr/>
        </p:nvSpPr>
        <p:spPr>
          <a:xfrm>
            <a:off x="5189402" y="1645920"/>
            <a:ext cx="1812889" cy="502920"/>
          </a:xfrm>
          <a:prstGeom prst="rect">
            <a:avLst/>
          </a:prstGeom>
          <a:noFill/>
        </p:spPr>
        <p:txBody>
          <a:bodyPr wrap="square" lIns="0" rIns="0" tIns="18288" bIns="18288" anchor="t">
            <a:spAutoFit/>
          </a:bodyPr>
          <a:lstStyle/>
          <a:p>
            <a:pPr algn="l">
              <a:lnSpc>
                <a:spcPct val="100000"/>
              </a:lnSpc>
            </a:pPr>
            <a:r>
              <a:rPr sz="2600" b="0" i="0">
                <a:solidFill>
                  <a:srgbClr val="111111"/>
                </a:solidFill>
                <a:latin typeface="Cambria"/>
              </a:rPr>
              <a:t>3</a:t>
            </a:r>
          </a:p>
        </p:txBody>
      </p:sp>
      <p:sp>
        <p:nvSpPr>
          <p:cNvPr id="27" name="TextBox 26"/>
          <p:cNvSpPr txBox="1"/>
          <p:nvPr/>
        </p:nvSpPr>
        <p:spPr>
          <a:xfrm>
            <a:off x="5189402" y="2176272"/>
            <a:ext cx="1812889" cy="365760"/>
          </a:xfrm>
          <a:prstGeom prst="rect">
            <a:avLst/>
          </a:prstGeom>
          <a:noFill/>
        </p:spPr>
        <p:txBody>
          <a:bodyPr wrap="square" lIns="0" rIns="0" tIns="18288" bIns="18288" anchor="t">
            <a:spAutoFit/>
          </a:bodyPr>
          <a:lstStyle/>
          <a:p>
            <a:pPr algn="l">
              <a:lnSpc>
                <a:spcPct val="100000"/>
              </a:lnSpc>
            </a:pPr>
            <a:r>
              <a:rPr sz="1500" b="1" i="0">
                <a:solidFill>
                  <a:srgbClr val="111111"/>
                </a:solidFill>
                <a:latin typeface="Calibri"/>
              </a:rPr>
              <a:t>Flags raised</a:t>
            </a:r>
          </a:p>
        </p:txBody>
      </p:sp>
      <p:sp>
        <p:nvSpPr>
          <p:cNvPr id="28" name="TextBox 27"/>
          <p:cNvSpPr txBox="1"/>
          <p:nvPr/>
        </p:nvSpPr>
        <p:spPr>
          <a:xfrm>
            <a:off x="5189402" y="2542032"/>
            <a:ext cx="1812889" cy="1051560"/>
          </a:xfrm>
          <a:prstGeom prst="rect">
            <a:avLst/>
          </a:prstGeom>
          <a:noFill/>
        </p:spPr>
        <p:txBody>
          <a:bodyPr wrap="square" lIns="0" rIns="0" tIns="18288" bIns="18288" anchor="t">
            <a:spAutoFit/>
          </a:bodyPr>
          <a:lstStyle/>
          <a:p>
            <a:pPr algn="l">
              <a:lnSpc>
                <a:spcPct val="110000"/>
              </a:lnSpc>
            </a:pPr>
            <a:r>
              <a:rPr sz="1150" b="0" i="0">
                <a:solidFill>
                  <a:srgbClr val="333333"/>
                </a:solidFill>
                <a:latin typeface="Calibri"/>
              </a:rPr>
              <a:t>Low-confidence claims get an inline explanation; a revoked source marks its claims stale.</a:t>
            </a:r>
          </a:p>
        </p:txBody>
      </p:sp>
      <p:cxnSp>
        <p:nvCxnSpPr>
          <p:cNvPr id="29" name="Connector 28"/>
          <p:cNvCxnSpPr/>
          <p:nvPr/>
        </p:nvCxnSpPr>
        <p:spPr>
          <a:xfrm>
            <a:off x="5189402" y="3639311"/>
            <a:ext cx="1812890" cy="0"/>
          </a:xfrm>
          <a:prstGeom prst="line">
            <a:avLst/>
          </a:prstGeom>
          <a:ln w="6350">
            <a:solidFill>
              <a:srgbClr val="BFBFBF"/>
            </a:solidFill>
          </a:ln>
        </p:spPr>
      </p:cxnSp>
      <p:sp>
        <p:nvSpPr>
          <p:cNvPr id="30" name="TextBox 29"/>
          <p:cNvSpPr txBox="1"/>
          <p:nvPr/>
        </p:nvSpPr>
        <p:spPr>
          <a:xfrm>
            <a:off x="5189402" y="3685032"/>
            <a:ext cx="1812889" cy="960120"/>
          </a:xfrm>
          <a:prstGeom prst="rect">
            <a:avLst/>
          </a:prstGeom>
          <a:noFill/>
        </p:spPr>
        <p:txBody>
          <a:bodyPr wrap="square" lIns="0" rIns="0" tIns="18288" bIns="18288" anchor="t">
            <a:spAutoFit/>
          </a:bodyPr>
          <a:lstStyle/>
          <a:p>
            <a:pPr algn="l">
              <a:lnSpc>
                <a:spcPct val="110000"/>
              </a:lnSpc>
              <a:spcAft>
                <a:spcPts val="200"/>
              </a:spcAft>
            </a:pPr>
            <a:r>
              <a:rPr sz="950" b="1" i="0">
                <a:solidFill>
                  <a:srgbClr val="111111"/>
                </a:solidFill>
                <a:latin typeface="Calibri"/>
              </a:rPr>
              <a:t>UNCERTAINTY / FAILURE</a:t>
            </a:r>
          </a:p>
          <a:p>
            <a:pPr algn="l">
              <a:lnSpc>
                <a:spcPct val="108000"/>
              </a:lnSpc>
            </a:pPr>
            <a:r>
              <a:rPr sz="1100" b="0" i="0">
                <a:solidFill>
                  <a:srgbClr val="333333"/>
                </a:solidFill>
                <a:latin typeface="Calibri"/>
              </a:rPr>
              <a:t>Submit is blocked until the analyst confirms or refreshes.</a:t>
            </a:r>
          </a:p>
        </p:txBody>
      </p:sp>
      <p:sp>
        <p:nvSpPr>
          <p:cNvPr id="31" name="TextBox 30"/>
          <p:cNvSpPr txBox="1"/>
          <p:nvPr/>
        </p:nvSpPr>
        <p:spPr>
          <a:xfrm>
            <a:off x="5189402" y="4690872"/>
            <a:ext cx="1812889" cy="274320"/>
          </a:xfrm>
          <a:prstGeom prst="rect">
            <a:avLst/>
          </a:prstGeom>
          <a:noFill/>
        </p:spPr>
        <p:txBody>
          <a:bodyPr wrap="square" lIns="0" rIns="0" tIns="18288" bIns="18288" anchor="t">
            <a:spAutoFit/>
          </a:bodyPr>
          <a:lstStyle/>
          <a:p>
            <a:pPr algn="l">
              <a:lnSpc>
                <a:spcPct val="110000"/>
              </a:lnSpc>
            </a:pPr>
            <a:r>
              <a:rPr sz="1000" b="1" i="0">
                <a:solidFill>
                  <a:srgbClr val="6B6B6B"/>
                </a:solidFill>
                <a:latin typeface="Calibri"/>
              </a:rPr>
              <a:t>E11, E13</a:t>
            </a:r>
          </a:p>
        </p:txBody>
      </p:sp>
      <p:cxnSp>
        <p:nvCxnSpPr>
          <p:cNvPr id="32" name="Connector 31"/>
          <p:cNvCxnSpPr/>
          <p:nvPr/>
        </p:nvCxnSpPr>
        <p:spPr>
          <a:xfrm>
            <a:off x="7157740" y="1938528"/>
            <a:ext cx="128016" cy="0"/>
          </a:xfrm>
          <a:prstGeom prst="line">
            <a:avLst/>
          </a:prstGeom>
          <a:ln w="12700">
            <a:solidFill>
              <a:srgbClr val="111111"/>
            </a:solidFill>
            <a:tailEnd type="triangle" w="med" len="med"/>
          </a:ln>
        </p:spPr>
      </p:cxnSp>
      <p:sp>
        <p:nvSpPr>
          <p:cNvPr id="33" name="Rectangle 32"/>
          <p:cNvSpPr/>
          <p:nvPr/>
        </p:nvSpPr>
        <p:spPr>
          <a:xfrm>
            <a:off x="7304044" y="1554480"/>
            <a:ext cx="2087209" cy="3154680"/>
          </a:xfrm>
          <a:prstGeom prst="rect">
            <a:avLst/>
          </a:prstGeom>
          <a:noFill/>
          <a:ln w="9525">
            <a:solidFill>
              <a:srgbClr val="BFBFBF"/>
            </a:solidFill>
          </a:ln>
          <a:effectLst/>
        </p:spPr>
        <p:txBody>
          <a:bodyPr rtlCol="0" anchor="ctr"/>
          <a:lstStyle/>
          <a:p/>
        </p:txBody>
      </p:sp>
      <p:sp>
        <p:nvSpPr>
          <p:cNvPr id="34" name="TextBox 33"/>
          <p:cNvSpPr txBox="1"/>
          <p:nvPr/>
        </p:nvSpPr>
        <p:spPr>
          <a:xfrm>
            <a:off x="7441204" y="1645920"/>
            <a:ext cx="1812889" cy="502920"/>
          </a:xfrm>
          <a:prstGeom prst="rect">
            <a:avLst/>
          </a:prstGeom>
          <a:noFill/>
        </p:spPr>
        <p:txBody>
          <a:bodyPr wrap="square" lIns="0" rIns="0" tIns="18288" bIns="18288" anchor="t">
            <a:spAutoFit/>
          </a:bodyPr>
          <a:lstStyle/>
          <a:p>
            <a:pPr algn="l">
              <a:lnSpc>
                <a:spcPct val="100000"/>
              </a:lnSpc>
            </a:pPr>
            <a:r>
              <a:rPr sz="2600" b="0" i="0">
                <a:solidFill>
                  <a:srgbClr val="111111"/>
                </a:solidFill>
                <a:latin typeface="Cambria"/>
              </a:rPr>
              <a:t>4</a:t>
            </a:r>
          </a:p>
        </p:txBody>
      </p:sp>
      <p:sp>
        <p:nvSpPr>
          <p:cNvPr id="35" name="TextBox 34"/>
          <p:cNvSpPr txBox="1"/>
          <p:nvPr/>
        </p:nvSpPr>
        <p:spPr>
          <a:xfrm>
            <a:off x="7441204" y="2176272"/>
            <a:ext cx="1812889" cy="365760"/>
          </a:xfrm>
          <a:prstGeom prst="rect">
            <a:avLst/>
          </a:prstGeom>
          <a:noFill/>
        </p:spPr>
        <p:txBody>
          <a:bodyPr wrap="square" lIns="0" rIns="0" tIns="18288" bIns="18288" anchor="t">
            <a:spAutoFit/>
          </a:bodyPr>
          <a:lstStyle/>
          <a:p>
            <a:pPr algn="l">
              <a:lnSpc>
                <a:spcPct val="100000"/>
              </a:lnSpc>
            </a:pPr>
            <a:r>
              <a:rPr sz="1500" b="1" i="0">
                <a:solidFill>
                  <a:srgbClr val="111111"/>
                </a:solidFill>
                <a:latin typeface="Calibri"/>
              </a:rPr>
              <a:t>Analyst edits</a:t>
            </a:r>
          </a:p>
        </p:txBody>
      </p:sp>
      <p:sp>
        <p:nvSpPr>
          <p:cNvPr id="36" name="TextBox 35"/>
          <p:cNvSpPr txBox="1"/>
          <p:nvPr/>
        </p:nvSpPr>
        <p:spPr>
          <a:xfrm>
            <a:off x="7441204" y="2542032"/>
            <a:ext cx="1812889" cy="1051560"/>
          </a:xfrm>
          <a:prstGeom prst="rect">
            <a:avLst/>
          </a:prstGeom>
          <a:noFill/>
        </p:spPr>
        <p:txBody>
          <a:bodyPr wrap="square" lIns="0" rIns="0" tIns="18288" bIns="18288" anchor="t">
            <a:spAutoFit/>
          </a:bodyPr>
          <a:lstStyle/>
          <a:p>
            <a:pPr algn="l">
              <a:lnSpc>
                <a:spcPct val="110000"/>
              </a:lnSpc>
            </a:pPr>
            <a:r>
              <a:rPr sz="1150" b="0" i="0">
                <a:solidFill>
                  <a:srgbClr val="333333"/>
                </a:solidFill>
                <a:latin typeface="Calibri"/>
              </a:rPr>
              <a:t>Analyst corrects the draft and submits a standard packet to the reviewer.</a:t>
            </a:r>
          </a:p>
        </p:txBody>
      </p:sp>
      <p:cxnSp>
        <p:nvCxnSpPr>
          <p:cNvPr id="37" name="Connector 36"/>
          <p:cNvCxnSpPr/>
          <p:nvPr/>
        </p:nvCxnSpPr>
        <p:spPr>
          <a:xfrm>
            <a:off x="7441204" y="3639311"/>
            <a:ext cx="1812889" cy="0"/>
          </a:xfrm>
          <a:prstGeom prst="line">
            <a:avLst/>
          </a:prstGeom>
          <a:ln w="6350">
            <a:solidFill>
              <a:srgbClr val="BFBFBF"/>
            </a:solidFill>
          </a:ln>
        </p:spPr>
      </p:cxnSp>
      <p:sp>
        <p:nvSpPr>
          <p:cNvPr id="38" name="TextBox 37"/>
          <p:cNvSpPr txBox="1"/>
          <p:nvPr/>
        </p:nvSpPr>
        <p:spPr>
          <a:xfrm>
            <a:off x="7441204" y="3685032"/>
            <a:ext cx="1812889" cy="960120"/>
          </a:xfrm>
          <a:prstGeom prst="rect">
            <a:avLst/>
          </a:prstGeom>
          <a:noFill/>
        </p:spPr>
        <p:txBody>
          <a:bodyPr wrap="square" lIns="0" rIns="0" tIns="18288" bIns="18288" anchor="t">
            <a:spAutoFit/>
          </a:bodyPr>
          <a:lstStyle/>
          <a:p>
            <a:pPr algn="l">
              <a:lnSpc>
                <a:spcPct val="110000"/>
              </a:lnSpc>
              <a:spcAft>
                <a:spcPts val="200"/>
              </a:spcAft>
            </a:pPr>
            <a:r>
              <a:rPr sz="950" b="1" i="0">
                <a:solidFill>
                  <a:srgbClr val="111111"/>
                </a:solidFill>
                <a:latin typeface="Calibri"/>
              </a:rPr>
              <a:t>VERSIONED</a:t>
            </a:r>
          </a:p>
          <a:p>
            <a:pPr algn="l">
              <a:lnSpc>
                <a:spcPct val="108000"/>
              </a:lnSpc>
            </a:pPr>
            <a:r>
              <a:rPr sz="1100" b="0" i="0">
                <a:solidFill>
                  <a:srgbClr val="333333"/>
                </a:solidFill>
                <a:latin typeface="Calibri"/>
              </a:rPr>
              <a:t>Each edit is a new version; the AI original is kept beside it.</a:t>
            </a:r>
          </a:p>
        </p:txBody>
      </p:sp>
      <p:sp>
        <p:nvSpPr>
          <p:cNvPr id="39" name="TextBox 38"/>
          <p:cNvSpPr txBox="1"/>
          <p:nvPr/>
        </p:nvSpPr>
        <p:spPr>
          <a:xfrm>
            <a:off x="7441204" y="4690872"/>
            <a:ext cx="1812889" cy="274320"/>
          </a:xfrm>
          <a:prstGeom prst="rect">
            <a:avLst/>
          </a:prstGeom>
          <a:noFill/>
        </p:spPr>
        <p:txBody>
          <a:bodyPr wrap="square" lIns="0" rIns="0" tIns="18288" bIns="18288" anchor="t">
            <a:spAutoFit/>
          </a:bodyPr>
          <a:lstStyle/>
          <a:p>
            <a:pPr algn="l">
              <a:lnSpc>
                <a:spcPct val="110000"/>
              </a:lnSpc>
            </a:pPr>
            <a:r>
              <a:rPr sz="1000" b="1" i="0">
                <a:solidFill>
                  <a:srgbClr val="6B6B6B"/>
                </a:solidFill>
                <a:latin typeface="Calibri"/>
              </a:rPr>
              <a:t>E06, E10</a:t>
            </a:r>
          </a:p>
        </p:txBody>
      </p:sp>
      <p:cxnSp>
        <p:nvCxnSpPr>
          <p:cNvPr id="40" name="Connector 39"/>
          <p:cNvCxnSpPr/>
          <p:nvPr/>
        </p:nvCxnSpPr>
        <p:spPr>
          <a:xfrm>
            <a:off x="9409541" y="1938528"/>
            <a:ext cx="128016" cy="0"/>
          </a:xfrm>
          <a:prstGeom prst="line">
            <a:avLst/>
          </a:prstGeom>
          <a:ln w="12700">
            <a:solidFill>
              <a:srgbClr val="111111"/>
            </a:solidFill>
            <a:tailEnd type="triangle" w="med" len="med"/>
          </a:ln>
        </p:spPr>
      </p:cxnSp>
      <p:sp>
        <p:nvSpPr>
          <p:cNvPr id="41" name="Rectangle 40"/>
          <p:cNvSpPr/>
          <p:nvPr/>
        </p:nvSpPr>
        <p:spPr>
          <a:xfrm>
            <a:off x="9555845" y="1554480"/>
            <a:ext cx="2087209" cy="3154680"/>
          </a:xfrm>
          <a:prstGeom prst="rect">
            <a:avLst/>
          </a:prstGeom>
          <a:noFill/>
          <a:ln w="9525">
            <a:solidFill>
              <a:srgbClr val="BFBFBF"/>
            </a:solidFill>
          </a:ln>
          <a:effectLst/>
        </p:spPr>
        <p:txBody>
          <a:bodyPr rtlCol="0" anchor="ctr"/>
          <a:lstStyle/>
          <a:p/>
        </p:txBody>
      </p:sp>
      <p:sp>
        <p:nvSpPr>
          <p:cNvPr id="42" name="TextBox 41"/>
          <p:cNvSpPr txBox="1"/>
          <p:nvPr/>
        </p:nvSpPr>
        <p:spPr>
          <a:xfrm>
            <a:off x="9693005" y="1645920"/>
            <a:ext cx="1812889" cy="502920"/>
          </a:xfrm>
          <a:prstGeom prst="rect">
            <a:avLst/>
          </a:prstGeom>
          <a:noFill/>
        </p:spPr>
        <p:txBody>
          <a:bodyPr wrap="square" lIns="0" rIns="0" tIns="18288" bIns="18288" anchor="t">
            <a:spAutoFit/>
          </a:bodyPr>
          <a:lstStyle/>
          <a:p>
            <a:pPr algn="l">
              <a:lnSpc>
                <a:spcPct val="100000"/>
              </a:lnSpc>
            </a:pPr>
            <a:r>
              <a:rPr sz="2600" b="0" i="0">
                <a:solidFill>
                  <a:srgbClr val="111111"/>
                </a:solidFill>
                <a:latin typeface="Cambria"/>
              </a:rPr>
              <a:t>5</a:t>
            </a:r>
          </a:p>
        </p:txBody>
      </p:sp>
      <p:sp>
        <p:nvSpPr>
          <p:cNvPr id="43" name="TextBox 42"/>
          <p:cNvSpPr txBox="1"/>
          <p:nvPr/>
        </p:nvSpPr>
        <p:spPr>
          <a:xfrm>
            <a:off x="9693005" y="2176272"/>
            <a:ext cx="1812889" cy="365760"/>
          </a:xfrm>
          <a:prstGeom prst="rect">
            <a:avLst/>
          </a:prstGeom>
          <a:noFill/>
        </p:spPr>
        <p:txBody>
          <a:bodyPr wrap="square" lIns="0" rIns="0" tIns="18288" bIns="18288" anchor="t">
            <a:spAutoFit/>
          </a:bodyPr>
          <a:lstStyle/>
          <a:p>
            <a:pPr algn="l">
              <a:lnSpc>
                <a:spcPct val="100000"/>
              </a:lnSpc>
            </a:pPr>
            <a:r>
              <a:rPr sz="1500" b="1" i="0">
                <a:solidFill>
                  <a:srgbClr val="111111"/>
                </a:solidFill>
                <a:latin typeface="Calibri"/>
              </a:rPr>
              <a:t>Reviewer decides</a:t>
            </a:r>
          </a:p>
        </p:txBody>
      </p:sp>
      <p:sp>
        <p:nvSpPr>
          <p:cNvPr id="44" name="TextBox 43"/>
          <p:cNvSpPr txBox="1"/>
          <p:nvPr/>
        </p:nvSpPr>
        <p:spPr>
          <a:xfrm>
            <a:off x="9693005" y="2542032"/>
            <a:ext cx="1812889" cy="1051560"/>
          </a:xfrm>
          <a:prstGeom prst="rect">
            <a:avLst/>
          </a:prstGeom>
          <a:noFill/>
        </p:spPr>
        <p:txBody>
          <a:bodyPr wrap="square" lIns="0" rIns="0" tIns="18288" bIns="18288" anchor="t">
            <a:spAutoFit/>
          </a:bodyPr>
          <a:lstStyle/>
          <a:p>
            <a:pPr algn="l">
              <a:lnSpc>
                <a:spcPct val="110000"/>
              </a:lnSpc>
            </a:pPr>
            <a:r>
              <a:rPr sz="1150" b="0" i="0">
                <a:solidFill>
                  <a:srgbClr val="333333"/>
                </a:solidFill>
                <a:latin typeface="Calibri"/>
              </a:rPr>
              <a:t>Reviewer opens each claim's source, returns the case or records the final disposition.</a:t>
            </a:r>
          </a:p>
        </p:txBody>
      </p:sp>
      <p:cxnSp>
        <p:nvCxnSpPr>
          <p:cNvPr id="45" name="Connector 44"/>
          <p:cNvCxnSpPr/>
          <p:nvPr/>
        </p:nvCxnSpPr>
        <p:spPr>
          <a:xfrm>
            <a:off x="9693005" y="3639311"/>
            <a:ext cx="1812890" cy="0"/>
          </a:xfrm>
          <a:prstGeom prst="line">
            <a:avLst/>
          </a:prstGeom>
          <a:ln w="6350">
            <a:solidFill>
              <a:srgbClr val="BFBFBF"/>
            </a:solidFill>
          </a:ln>
        </p:spPr>
      </p:cxnSp>
      <p:sp>
        <p:nvSpPr>
          <p:cNvPr id="46" name="TextBox 45"/>
          <p:cNvSpPr txBox="1"/>
          <p:nvPr/>
        </p:nvSpPr>
        <p:spPr>
          <a:xfrm>
            <a:off x="9693005" y="3685032"/>
            <a:ext cx="1812889" cy="960120"/>
          </a:xfrm>
          <a:prstGeom prst="rect">
            <a:avLst/>
          </a:prstGeom>
          <a:noFill/>
        </p:spPr>
        <p:txBody>
          <a:bodyPr wrap="square" lIns="0" rIns="0" tIns="18288" bIns="18288" anchor="t">
            <a:spAutoFit/>
          </a:bodyPr>
          <a:lstStyle/>
          <a:p>
            <a:pPr algn="l">
              <a:lnSpc>
                <a:spcPct val="110000"/>
              </a:lnSpc>
              <a:spcAft>
                <a:spcPts val="200"/>
              </a:spcAft>
            </a:pPr>
            <a:r>
              <a:rPr sz="950" b="1" i="0">
                <a:solidFill>
                  <a:srgbClr val="111111"/>
                </a:solidFill>
                <a:latin typeface="Calibri"/>
              </a:rPr>
              <a:t>HUMAN APPROVAL</a:t>
            </a:r>
          </a:p>
          <a:p>
            <a:pPr algn="l">
              <a:lnSpc>
                <a:spcPct val="108000"/>
              </a:lnSpc>
            </a:pPr>
            <a:r>
              <a:rPr sz="1100" b="0" i="0">
                <a:solidFill>
                  <a:srgbClr val="333333"/>
                </a:solidFill>
                <a:latin typeface="Calibri"/>
              </a:rPr>
              <a:t>Only a named human disposes; record written back and sealed.</a:t>
            </a:r>
          </a:p>
        </p:txBody>
      </p:sp>
      <p:sp>
        <p:nvSpPr>
          <p:cNvPr id="47" name="TextBox 46"/>
          <p:cNvSpPr txBox="1"/>
          <p:nvPr/>
        </p:nvSpPr>
        <p:spPr>
          <a:xfrm>
            <a:off x="9693005" y="4690872"/>
            <a:ext cx="1812889" cy="274320"/>
          </a:xfrm>
          <a:prstGeom prst="rect">
            <a:avLst/>
          </a:prstGeom>
          <a:noFill/>
        </p:spPr>
        <p:txBody>
          <a:bodyPr wrap="square" lIns="0" rIns="0" tIns="18288" bIns="18288" anchor="t">
            <a:spAutoFit/>
          </a:bodyPr>
          <a:lstStyle/>
          <a:p>
            <a:pPr algn="l">
              <a:lnSpc>
                <a:spcPct val="110000"/>
              </a:lnSpc>
            </a:pPr>
            <a:r>
              <a:rPr sz="1000" b="1" i="0">
                <a:solidFill>
                  <a:srgbClr val="6B6B6B"/>
                </a:solidFill>
                <a:latin typeface="Calibri"/>
              </a:rPr>
              <a:t>E06, E05</a:t>
            </a:r>
          </a:p>
        </p:txBody>
      </p:sp>
      <p:sp>
        <p:nvSpPr>
          <p:cNvPr id="48" name="TextBox 47"/>
          <p:cNvSpPr txBox="1"/>
          <p:nvPr/>
        </p:nvSpPr>
        <p:spPr>
          <a:xfrm>
            <a:off x="548640" y="5102352"/>
            <a:ext cx="1828800" cy="777240"/>
          </a:xfrm>
          <a:prstGeom prst="rect">
            <a:avLst/>
          </a:prstGeom>
          <a:noFill/>
        </p:spPr>
        <p:txBody>
          <a:bodyPr wrap="square" lIns="0" rIns="0" tIns="18288" bIns="18288" anchor="t">
            <a:spAutoFit/>
          </a:bodyPr>
          <a:lstStyle/>
          <a:p>
            <a:pPr algn="l">
              <a:lnSpc>
                <a:spcPct val="100000"/>
              </a:lnSpc>
            </a:pPr>
            <a:r>
              <a:rPr sz="950" b="1" i="0">
                <a:solidFill>
                  <a:srgbClr val="6B6B6B"/>
                </a:solidFill>
                <a:latin typeface="Calibri"/>
              </a:rPr>
              <a:t>NEVER SILENTLY</a:t>
            </a:r>
          </a:p>
          <a:p>
            <a:pPr algn="l">
              <a:lnSpc>
                <a:spcPct val="100000"/>
              </a:lnSpc>
            </a:pPr>
            <a:r>
              <a:rPr sz="950" b="1" i="0">
                <a:solidFill>
                  <a:srgbClr val="6B6B6B"/>
                </a:solidFill>
                <a:latin typeface="Calibri"/>
              </a:rPr>
              <a:t>OVERWRITTEN</a:t>
            </a:r>
          </a:p>
          <a:p>
            <a:pPr algn="l">
              <a:lnSpc>
                <a:spcPct val="110000"/>
              </a:lnSpc>
              <a:spcBef>
                <a:spcPts val="200"/>
              </a:spcBef>
            </a:pPr>
            <a:r>
              <a:rPr sz="1050" b="0" i="1">
                <a:solidFill>
                  <a:srgbClr val="333333"/>
                </a:solidFill>
                <a:latin typeface="Calibri"/>
              </a:rPr>
              <a:t>version ledger</a:t>
            </a:r>
          </a:p>
        </p:txBody>
      </p:sp>
      <p:sp>
        <p:nvSpPr>
          <p:cNvPr id="49" name="Rounded Rectangle 48"/>
          <p:cNvSpPr/>
          <p:nvPr/>
        </p:nvSpPr>
        <p:spPr>
          <a:xfrm>
            <a:off x="2377440" y="5138928"/>
            <a:ext cx="1706819" cy="457200"/>
          </a:xfrm>
          <a:prstGeom prst="roundRect">
            <a:avLst/>
          </a:prstGeom>
          <a:noFill/>
          <a:ln w="9525">
            <a:solidFill>
              <a:srgbClr val="111111"/>
            </a:solidFill>
          </a:ln>
          <a:effectLst/>
        </p:spPr>
        <p:txBody>
          <a:bodyPr rtlCol="0" anchor="ctr"/>
          <a:lstStyle/>
          <a:p/>
        </p:txBody>
      </p:sp>
      <p:sp>
        <p:nvSpPr>
          <p:cNvPr id="50" name="TextBox 49"/>
          <p:cNvSpPr txBox="1"/>
          <p:nvPr/>
        </p:nvSpPr>
        <p:spPr>
          <a:xfrm>
            <a:off x="2377440" y="5138928"/>
            <a:ext cx="1706819" cy="457200"/>
          </a:xfrm>
          <a:prstGeom prst="rect">
            <a:avLst/>
          </a:prstGeom>
          <a:noFill/>
        </p:spPr>
        <p:txBody>
          <a:bodyPr wrap="square" lIns="0" rIns="0" tIns="18288" bIns="18288" anchor="ctr">
            <a:spAutoFit/>
          </a:bodyPr>
          <a:lstStyle/>
          <a:p>
            <a:pPr algn="ctr">
              <a:lnSpc>
                <a:spcPct val="110000"/>
              </a:lnSpc>
            </a:pPr>
            <a:r>
              <a:rPr sz="1100" b="1" i="0">
                <a:solidFill>
                  <a:srgbClr val="111111"/>
                </a:solidFill>
                <a:latin typeface="Calibri"/>
              </a:rPr>
              <a:t>Prompt v3 approved</a:t>
            </a:r>
          </a:p>
        </p:txBody>
      </p:sp>
      <p:cxnSp>
        <p:nvCxnSpPr>
          <p:cNvPr id="51" name="Connector 50"/>
          <p:cNvCxnSpPr/>
          <p:nvPr/>
        </p:nvCxnSpPr>
        <p:spPr>
          <a:xfrm>
            <a:off x="4093403" y="5367528"/>
            <a:ext cx="164592" cy="0"/>
          </a:xfrm>
          <a:prstGeom prst="line">
            <a:avLst/>
          </a:prstGeom>
          <a:ln w="12700">
            <a:solidFill>
              <a:srgbClr val="111111"/>
            </a:solidFill>
            <a:tailEnd type="triangle" w="med" len="med"/>
          </a:ln>
        </p:spPr>
      </p:cxnSp>
      <p:sp>
        <p:nvSpPr>
          <p:cNvPr id="52" name="Rounded Rectangle 51"/>
          <p:cNvSpPr/>
          <p:nvPr/>
        </p:nvSpPr>
        <p:spPr>
          <a:xfrm>
            <a:off x="4267139" y="5138928"/>
            <a:ext cx="1706819" cy="457200"/>
          </a:xfrm>
          <a:prstGeom prst="roundRect">
            <a:avLst/>
          </a:prstGeom>
          <a:noFill/>
          <a:ln w="9525">
            <a:solidFill>
              <a:srgbClr val="111111"/>
            </a:solidFill>
          </a:ln>
          <a:effectLst/>
        </p:spPr>
        <p:txBody>
          <a:bodyPr rtlCol="0" anchor="ctr"/>
          <a:lstStyle/>
          <a:p/>
        </p:txBody>
      </p:sp>
      <p:sp>
        <p:nvSpPr>
          <p:cNvPr id="53" name="TextBox 52"/>
          <p:cNvSpPr txBox="1"/>
          <p:nvPr/>
        </p:nvSpPr>
        <p:spPr>
          <a:xfrm>
            <a:off x="4267139" y="5138928"/>
            <a:ext cx="1706819" cy="457200"/>
          </a:xfrm>
          <a:prstGeom prst="rect">
            <a:avLst/>
          </a:prstGeom>
          <a:noFill/>
        </p:spPr>
        <p:txBody>
          <a:bodyPr wrap="square" lIns="0" rIns="0" tIns="18288" bIns="18288" anchor="ctr">
            <a:spAutoFit/>
          </a:bodyPr>
          <a:lstStyle/>
          <a:p>
            <a:pPr algn="ctr">
              <a:lnSpc>
                <a:spcPct val="110000"/>
              </a:lnSpc>
            </a:pPr>
            <a:r>
              <a:rPr sz="1100" b="1" i="0">
                <a:solidFill>
                  <a:srgbClr val="111111"/>
                </a:solidFill>
                <a:latin typeface="Calibri"/>
              </a:rPr>
              <a:t>AI draft v1 kept</a:t>
            </a:r>
          </a:p>
        </p:txBody>
      </p:sp>
      <p:cxnSp>
        <p:nvCxnSpPr>
          <p:cNvPr id="54" name="Connector 53"/>
          <p:cNvCxnSpPr/>
          <p:nvPr/>
        </p:nvCxnSpPr>
        <p:spPr>
          <a:xfrm>
            <a:off x="5983102" y="5367528"/>
            <a:ext cx="164592" cy="0"/>
          </a:xfrm>
          <a:prstGeom prst="line">
            <a:avLst/>
          </a:prstGeom>
          <a:ln w="12700">
            <a:solidFill>
              <a:srgbClr val="111111"/>
            </a:solidFill>
            <a:tailEnd type="triangle" w="med" len="med"/>
          </a:ln>
        </p:spPr>
      </p:cxnSp>
      <p:sp>
        <p:nvSpPr>
          <p:cNvPr id="55" name="Rounded Rectangle 54"/>
          <p:cNvSpPr/>
          <p:nvPr/>
        </p:nvSpPr>
        <p:spPr>
          <a:xfrm>
            <a:off x="6156838" y="5138928"/>
            <a:ext cx="1706819" cy="457200"/>
          </a:xfrm>
          <a:prstGeom prst="roundRect">
            <a:avLst/>
          </a:prstGeom>
          <a:noFill/>
          <a:ln w="9525">
            <a:solidFill>
              <a:srgbClr val="111111"/>
            </a:solidFill>
          </a:ln>
          <a:effectLst/>
        </p:spPr>
        <p:txBody>
          <a:bodyPr rtlCol="0" anchor="ctr"/>
          <a:lstStyle/>
          <a:p/>
        </p:txBody>
      </p:sp>
      <p:sp>
        <p:nvSpPr>
          <p:cNvPr id="56" name="TextBox 55"/>
          <p:cNvSpPr txBox="1"/>
          <p:nvPr/>
        </p:nvSpPr>
        <p:spPr>
          <a:xfrm>
            <a:off x="6156838" y="5138928"/>
            <a:ext cx="1706819" cy="457200"/>
          </a:xfrm>
          <a:prstGeom prst="rect">
            <a:avLst/>
          </a:prstGeom>
          <a:noFill/>
        </p:spPr>
        <p:txBody>
          <a:bodyPr wrap="square" lIns="0" rIns="0" tIns="18288" bIns="18288" anchor="ctr">
            <a:spAutoFit/>
          </a:bodyPr>
          <a:lstStyle/>
          <a:p>
            <a:pPr algn="ctr">
              <a:lnSpc>
                <a:spcPct val="110000"/>
              </a:lnSpc>
            </a:pPr>
            <a:r>
              <a:rPr sz="1100" b="1" i="0">
                <a:solidFill>
                  <a:srgbClr val="111111"/>
                </a:solidFill>
                <a:latin typeface="Calibri"/>
              </a:rPr>
              <a:t>Analyst edit v2 + diff</a:t>
            </a:r>
          </a:p>
        </p:txBody>
      </p:sp>
      <p:cxnSp>
        <p:nvCxnSpPr>
          <p:cNvPr id="57" name="Connector 56"/>
          <p:cNvCxnSpPr/>
          <p:nvPr/>
        </p:nvCxnSpPr>
        <p:spPr>
          <a:xfrm>
            <a:off x="7872801" y="5367528"/>
            <a:ext cx="164592" cy="0"/>
          </a:xfrm>
          <a:prstGeom prst="line">
            <a:avLst/>
          </a:prstGeom>
          <a:ln w="12700">
            <a:solidFill>
              <a:srgbClr val="111111"/>
            </a:solidFill>
            <a:tailEnd type="triangle" w="med" len="med"/>
          </a:ln>
        </p:spPr>
      </p:cxnSp>
      <p:sp>
        <p:nvSpPr>
          <p:cNvPr id="58" name="Rounded Rectangle 57"/>
          <p:cNvSpPr/>
          <p:nvPr/>
        </p:nvSpPr>
        <p:spPr>
          <a:xfrm>
            <a:off x="8046537" y="5138928"/>
            <a:ext cx="1706819" cy="457200"/>
          </a:xfrm>
          <a:prstGeom prst="roundRect">
            <a:avLst/>
          </a:prstGeom>
          <a:noFill/>
          <a:ln w="9525">
            <a:solidFill>
              <a:srgbClr val="111111"/>
            </a:solidFill>
          </a:ln>
          <a:effectLst/>
        </p:spPr>
        <p:txBody>
          <a:bodyPr rtlCol="0" anchor="ctr"/>
          <a:lstStyle/>
          <a:p/>
        </p:txBody>
      </p:sp>
      <p:sp>
        <p:nvSpPr>
          <p:cNvPr id="59" name="TextBox 58"/>
          <p:cNvSpPr txBox="1"/>
          <p:nvPr/>
        </p:nvSpPr>
        <p:spPr>
          <a:xfrm>
            <a:off x="8046537" y="5138928"/>
            <a:ext cx="1706819" cy="457200"/>
          </a:xfrm>
          <a:prstGeom prst="rect">
            <a:avLst/>
          </a:prstGeom>
          <a:noFill/>
        </p:spPr>
        <p:txBody>
          <a:bodyPr wrap="square" lIns="0" rIns="0" tIns="18288" bIns="18288" anchor="ctr">
            <a:spAutoFit/>
          </a:bodyPr>
          <a:lstStyle/>
          <a:p>
            <a:pPr algn="ctr">
              <a:lnSpc>
                <a:spcPct val="110000"/>
              </a:lnSpc>
            </a:pPr>
            <a:r>
              <a:rPr sz="1100" b="1" i="0">
                <a:solidFill>
                  <a:srgbClr val="111111"/>
                </a:solidFill>
                <a:latin typeface="Calibri"/>
              </a:rPr>
              <a:t>Reviewer note v3</a:t>
            </a:r>
          </a:p>
        </p:txBody>
      </p:sp>
      <p:cxnSp>
        <p:nvCxnSpPr>
          <p:cNvPr id="60" name="Connector 59"/>
          <p:cNvCxnSpPr/>
          <p:nvPr/>
        </p:nvCxnSpPr>
        <p:spPr>
          <a:xfrm>
            <a:off x="9762500" y="5367528"/>
            <a:ext cx="164592" cy="0"/>
          </a:xfrm>
          <a:prstGeom prst="line">
            <a:avLst/>
          </a:prstGeom>
          <a:ln w="12700">
            <a:solidFill>
              <a:srgbClr val="111111"/>
            </a:solidFill>
            <a:tailEnd type="triangle" w="med" len="med"/>
          </a:ln>
        </p:spPr>
      </p:cxnSp>
      <p:sp>
        <p:nvSpPr>
          <p:cNvPr id="61" name="Rounded Rectangle 60"/>
          <p:cNvSpPr/>
          <p:nvPr/>
        </p:nvSpPr>
        <p:spPr>
          <a:xfrm>
            <a:off x="9936236" y="5138928"/>
            <a:ext cx="1706819" cy="457200"/>
          </a:xfrm>
          <a:prstGeom prst="roundRect">
            <a:avLst/>
          </a:prstGeom>
          <a:solidFill>
            <a:srgbClr val="111111"/>
          </a:solidFill>
          <a:ln w="9525">
            <a:solidFill>
              <a:srgbClr val="111111"/>
            </a:solidFill>
          </a:ln>
          <a:effectLst/>
        </p:spPr>
        <p:txBody>
          <a:bodyPr rtlCol="0" anchor="ctr"/>
          <a:lstStyle/>
          <a:p/>
        </p:txBody>
      </p:sp>
      <p:sp>
        <p:nvSpPr>
          <p:cNvPr id="62" name="TextBox 61"/>
          <p:cNvSpPr txBox="1"/>
          <p:nvPr/>
        </p:nvSpPr>
        <p:spPr>
          <a:xfrm>
            <a:off x="9936236" y="5138928"/>
            <a:ext cx="1706819" cy="457200"/>
          </a:xfrm>
          <a:prstGeom prst="rect">
            <a:avLst/>
          </a:prstGeom>
          <a:noFill/>
        </p:spPr>
        <p:txBody>
          <a:bodyPr wrap="square" lIns="0" rIns="0" tIns="18288" bIns="18288" anchor="ctr">
            <a:spAutoFit/>
          </a:bodyPr>
          <a:lstStyle/>
          <a:p>
            <a:pPr algn="ctr">
              <a:lnSpc>
                <a:spcPct val="110000"/>
              </a:lnSpc>
            </a:pPr>
            <a:r>
              <a:rPr sz="1100" b="1" i="0">
                <a:solidFill>
                  <a:srgbClr val="FFFFFF"/>
                </a:solidFill>
                <a:latin typeface="Calibri"/>
              </a:rPr>
              <a:t>Disposition sealed</a:t>
            </a:r>
          </a:p>
        </p:txBody>
      </p:sp>
      <p:sp>
        <p:nvSpPr>
          <p:cNvPr id="63" name="TextBox 62"/>
          <p:cNvSpPr txBox="1"/>
          <p:nvPr/>
        </p:nvSpPr>
        <p:spPr>
          <a:xfrm>
            <a:off x="2377440" y="5641848"/>
            <a:ext cx="9265615" cy="274320"/>
          </a:xfrm>
          <a:prstGeom prst="rect">
            <a:avLst/>
          </a:prstGeom>
          <a:noFill/>
        </p:spPr>
        <p:txBody>
          <a:bodyPr wrap="square" lIns="0" rIns="0" tIns="18288" bIns="18288" anchor="t">
            <a:spAutoFit/>
          </a:bodyPr>
          <a:lstStyle/>
          <a:p>
            <a:pPr algn="l">
              <a:lnSpc>
                <a:spcPct val="110000"/>
              </a:lnSpc>
            </a:pPr>
            <a:r>
              <a:rPr sz="1000" b="0" i="0">
                <a:solidFill>
                  <a:srgbClr val="6B6B6B"/>
                </a:solidFill>
                <a:latin typeface="Calibri"/>
              </a:rPr>
              <a:t>Every link records who, when, source set, model and prompt version (E06), in append-only storage (E14). Version numbers are illustrative.</a:t>
            </a:r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548640" y="347472"/>
            <a:ext cx="7315200" cy="274320"/>
          </a:xfrm>
          <a:prstGeom prst="rect">
            <a:avLst/>
          </a:prstGeom>
          <a:noFill/>
        </p:spPr>
        <p:txBody>
          <a:bodyPr wrap="square" lIns="0" rIns="0" tIns="18288" bIns="18288" anchor="t">
            <a:spAutoFit/>
          </a:bodyPr>
          <a:lstStyle/>
          <a:p>
            <a:pPr algn="l">
              <a:lnSpc>
                <a:spcPct val="110000"/>
              </a:lnSpc>
            </a:pPr>
            <a:r>
              <a:rPr sz="1000" b="1" i="0">
                <a:solidFill>
                  <a:srgbClr val="6B6B6B"/>
                </a:solidFill>
                <a:latin typeface="Calibri"/>
              </a:rPr>
              <a:t>08   HIGHLIGHT: NOTHING IS SILENTLY OVERWRITTEN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548640" y="566928"/>
            <a:ext cx="11094415" cy="685800"/>
          </a:xfrm>
          <a:prstGeom prst="rect">
            <a:avLst/>
          </a:prstGeom>
          <a:noFill/>
        </p:spPr>
        <p:txBody>
          <a:bodyPr wrap="square" lIns="0" rIns="0" tIns="18288" bIns="18288" anchor="t">
            <a:spAutoFit/>
          </a:bodyPr>
          <a:lstStyle/>
          <a:p>
            <a:pPr algn="l">
              <a:lnSpc>
                <a:spcPct val="100000"/>
              </a:lnSpc>
            </a:pPr>
            <a:r>
              <a:rPr sz="2800" b="0" i="0">
                <a:solidFill>
                  <a:srgbClr val="111111"/>
                </a:solidFill>
                <a:latin typeface="Cambria"/>
              </a:rPr>
              <a:t>AI assumptions, decisions, prompts and commands are never overwritten</a:t>
            </a:r>
          </a:p>
        </p:txBody>
      </p:sp>
      <p:cxnSp>
        <p:nvCxnSpPr>
          <p:cNvPr id="4" name="Connector 3"/>
          <p:cNvCxnSpPr/>
          <p:nvPr/>
        </p:nvCxnSpPr>
        <p:spPr>
          <a:xfrm>
            <a:off x="548640" y="1298448"/>
            <a:ext cx="11094415" cy="0"/>
          </a:xfrm>
          <a:prstGeom prst="line">
            <a:avLst/>
          </a:prstGeom>
          <a:ln w="9525">
            <a:solidFill>
              <a:srgbClr val="111111"/>
            </a:solidFill>
          </a:ln>
        </p:spPr>
      </p:cxnSp>
      <p:cxnSp>
        <p:nvCxnSpPr>
          <p:cNvPr id="5" name="Connector 4"/>
          <p:cNvCxnSpPr/>
          <p:nvPr/>
        </p:nvCxnSpPr>
        <p:spPr>
          <a:xfrm>
            <a:off x="548640" y="6382512"/>
            <a:ext cx="11094415" cy="0"/>
          </a:xfrm>
          <a:prstGeom prst="line">
            <a:avLst/>
          </a:prstGeom>
          <a:ln w="6350">
            <a:solidFill>
              <a:srgbClr val="BFBFBF"/>
            </a:solidFill>
          </a:ln>
        </p:spPr>
      </p:cxnSp>
      <p:sp>
        <p:nvSpPr>
          <p:cNvPr id="6" name="TextBox 5"/>
          <p:cNvSpPr txBox="1"/>
          <p:nvPr/>
        </p:nvSpPr>
        <p:spPr>
          <a:xfrm>
            <a:off x="548640" y="6428232"/>
            <a:ext cx="4572000" cy="274320"/>
          </a:xfrm>
          <a:prstGeom prst="rect">
            <a:avLst/>
          </a:prstGeom>
          <a:noFill/>
        </p:spPr>
        <p:txBody>
          <a:bodyPr wrap="square" lIns="0" rIns="0" tIns="18288" bIns="18288" anchor="t">
            <a:spAutoFit/>
          </a:bodyPr>
          <a:lstStyle/>
          <a:p>
            <a:pPr algn="l">
              <a:lnSpc>
                <a:spcPct val="110000"/>
              </a:lnSpc>
            </a:pPr>
            <a:r>
              <a:rPr sz="900" b="0" i="0">
                <a:solidFill>
                  <a:srgbClr val="6B6B6B"/>
                </a:solidFill>
                <a:latin typeface="Calibri"/>
              </a:rPr>
              <a:t>Draft - for S to review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7071055" y="6428232"/>
            <a:ext cx="4572000" cy="274320"/>
          </a:xfrm>
          <a:prstGeom prst="rect">
            <a:avLst/>
          </a:prstGeom>
          <a:noFill/>
        </p:spPr>
        <p:txBody>
          <a:bodyPr wrap="square" lIns="0" rIns="0" tIns="18288" bIns="18288" anchor="t">
            <a:spAutoFit/>
          </a:bodyPr>
          <a:lstStyle/>
          <a:p>
            <a:pPr algn="r">
              <a:lnSpc>
                <a:spcPct val="110000"/>
              </a:lnSpc>
            </a:pPr>
            <a:r>
              <a:rPr sz="900" b="0" i="0">
                <a:solidFill>
                  <a:srgbClr val="6B6B6B"/>
                </a:solidFill>
                <a:latin typeface="Calibri"/>
              </a:rPr>
              <a:t>Northstar operational review   8 / 14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548640" y="6053328"/>
            <a:ext cx="11094415" cy="292608"/>
          </a:xfrm>
          <a:prstGeom prst="rect">
            <a:avLst/>
          </a:prstGeom>
          <a:noFill/>
        </p:spPr>
        <p:txBody>
          <a:bodyPr wrap="square" lIns="0" rIns="0" tIns="18288" bIns="18288" anchor="t">
            <a:spAutoFit/>
          </a:bodyPr>
          <a:lstStyle/>
          <a:p>
            <a:pPr algn="l">
              <a:lnSpc>
                <a:spcPct val="110000"/>
              </a:lnSpc>
            </a:pPr>
            <a:r>
              <a:rPr sz="900" b="0" i="1">
                <a:solidFill>
                  <a:srgbClr val="6B6B6B"/>
                </a:solidFill>
                <a:latin typeface="Calibri"/>
              </a:rPr>
              <a:t>Required by E06 (approver, source set, model and prompt version, edits, disposition) and E14 (append-only audit). Kamiwaza: immutable, append-only Activity Logging and Audit (kamiwaza.com/product, verified page read; not tested).</a:t>
            </a:r>
          </a:p>
        </p:txBody>
      </p:sp>
      <p:sp>
        <p:nvSpPr>
          <p:cNvPr id="9" name="TextBox 8"/>
          <p:cNvSpPr txBox="1"/>
          <p:nvPr/>
        </p:nvSpPr>
        <p:spPr>
          <a:xfrm>
            <a:off x="548640" y="1536192"/>
            <a:ext cx="502920" cy="548640"/>
          </a:xfrm>
          <a:prstGeom prst="rect">
            <a:avLst/>
          </a:prstGeom>
          <a:noFill/>
        </p:spPr>
        <p:txBody>
          <a:bodyPr wrap="square" lIns="0" rIns="0" tIns="18288" bIns="18288" anchor="t">
            <a:spAutoFit/>
          </a:bodyPr>
          <a:lstStyle/>
          <a:p>
            <a:pPr algn="l">
              <a:lnSpc>
                <a:spcPct val="100000"/>
              </a:lnSpc>
            </a:pPr>
            <a:r>
              <a:rPr sz="2600" b="0" i="0">
                <a:solidFill>
                  <a:srgbClr val="111111"/>
                </a:solidFill>
                <a:latin typeface="Cambria"/>
              </a:rPr>
              <a:t>1</a:t>
            </a:r>
          </a:p>
        </p:txBody>
      </p:sp>
      <p:sp>
        <p:nvSpPr>
          <p:cNvPr id="10" name="TextBox 9"/>
          <p:cNvSpPr txBox="1"/>
          <p:nvPr/>
        </p:nvSpPr>
        <p:spPr>
          <a:xfrm>
            <a:off x="1097280" y="1554480"/>
            <a:ext cx="5669280" cy="822960"/>
          </a:xfrm>
          <a:prstGeom prst="rect">
            <a:avLst/>
          </a:prstGeom>
          <a:noFill/>
        </p:spPr>
        <p:txBody>
          <a:bodyPr wrap="square" lIns="0" rIns="0" tIns="18288" bIns="18288" anchor="t">
            <a:spAutoFit/>
          </a:bodyPr>
          <a:lstStyle/>
          <a:p>
            <a:pPr algn="l">
              <a:lnSpc>
                <a:spcPct val="100000"/>
              </a:lnSpc>
              <a:spcAft>
                <a:spcPts val="200"/>
              </a:spcAft>
            </a:pPr>
            <a:r>
              <a:rPr sz="1500" b="1" i="0">
                <a:solidFill>
                  <a:srgbClr val="111111"/>
                </a:solidFill>
                <a:latin typeface="Calibri"/>
              </a:rPr>
              <a:t>Logged</a:t>
            </a:r>
            <a:r>
              <a:rPr sz="1000" b="1" i="0">
                <a:solidFill>
                  <a:srgbClr val="6B6B6B"/>
                </a:solidFill>
                <a:latin typeface="Calibri"/>
              </a:rPr>
              <a:t>   E06, E14</a:t>
            </a:r>
          </a:p>
          <a:p>
            <a:pPr algn="l">
              <a:lnSpc>
                <a:spcPct val="110000"/>
              </a:lnSpc>
            </a:pPr>
            <a:r>
              <a:rPr sz="1200" b="0" i="0">
                <a:solidFill>
                  <a:srgbClr val="333333"/>
                </a:solidFill>
                <a:latin typeface="Calibri"/>
              </a:rPr>
              <a:t>Every AI assumption, prompt, command, retrieved source set and output is written to the append-only audit store as it happens.</a:t>
            </a:r>
          </a:p>
        </p:txBody>
      </p:sp>
      <p:cxnSp>
        <p:nvCxnSpPr>
          <p:cNvPr id="11" name="Connector 10"/>
          <p:cNvCxnSpPr/>
          <p:nvPr/>
        </p:nvCxnSpPr>
        <p:spPr>
          <a:xfrm>
            <a:off x="1097280" y="2359152"/>
            <a:ext cx="5669279" cy="0"/>
          </a:xfrm>
          <a:prstGeom prst="line">
            <a:avLst/>
          </a:prstGeom>
          <a:ln w="6350">
            <a:solidFill>
              <a:srgbClr val="BFBFBF"/>
            </a:solidFill>
          </a:ln>
        </p:spPr>
      </p:cxnSp>
      <p:sp>
        <p:nvSpPr>
          <p:cNvPr id="12" name="TextBox 11"/>
          <p:cNvSpPr txBox="1"/>
          <p:nvPr/>
        </p:nvSpPr>
        <p:spPr>
          <a:xfrm>
            <a:off x="548640" y="2414015"/>
            <a:ext cx="502920" cy="548640"/>
          </a:xfrm>
          <a:prstGeom prst="rect">
            <a:avLst/>
          </a:prstGeom>
          <a:noFill/>
        </p:spPr>
        <p:txBody>
          <a:bodyPr wrap="square" lIns="0" rIns="0" tIns="18288" bIns="18288" anchor="t">
            <a:spAutoFit/>
          </a:bodyPr>
          <a:lstStyle/>
          <a:p>
            <a:pPr algn="l">
              <a:lnSpc>
                <a:spcPct val="100000"/>
              </a:lnSpc>
            </a:pPr>
            <a:r>
              <a:rPr sz="2600" b="0" i="0">
                <a:solidFill>
                  <a:srgbClr val="111111"/>
                </a:solidFill>
                <a:latin typeface="Cambria"/>
              </a:rPr>
              <a:t>2</a:t>
            </a:r>
          </a:p>
        </p:txBody>
      </p:sp>
      <p:sp>
        <p:nvSpPr>
          <p:cNvPr id="13" name="TextBox 12"/>
          <p:cNvSpPr txBox="1"/>
          <p:nvPr/>
        </p:nvSpPr>
        <p:spPr>
          <a:xfrm>
            <a:off x="1097280" y="2432303"/>
            <a:ext cx="5669280" cy="822960"/>
          </a:xfrm>
          <a:prstGeom prst="rect">
            <a:avLst/>
          </a:prstGeom>
          <a:noFill/>
        </p:spPr>
        <p:txBody>
          <a:bodyPr wrap="square" lIns="0" rIns="0" tIns="18288" bIns="18288" anchor="t">
            <a:spAutoFit/>
          </a:bodyPr>
          <a:lstStyle/>
          <a:p>
            <a:pPr algn="l">
              <a:lnSpc>
                <a:spcPct val="100000"/>
              </a:lnSpc>
              <a:spcAft>
                <a:spcPts val="200"/>
              </a:spcAft>
            </a:pPr>
            <a:r>
              <a:rPr sz="1500" b="1" i="0">
                <a:solidFill>
                  <a:srgbClr val="111111"/>
                </a:solidFill>
                <a:latin typeface="Calibri"/>
              </a:rPr>
              <a:t>Versioned</a:t>
            </a:r>
            <a:r>
              <a:rPr sz="1000" b="1" i="0">
                <a:solidFill>
                  <a:srgbClr val="6B6B6B"/>
                </a:solidFill>
                <a:latin typeface="Calibri"/>
              </a:rPr>
              <a:t>   E06</a:t>
            </a:r>
          </a:p>
          <a:p>
            <a:pPr algn="l">
              <a:lnSpc>
                <a:spcPct val="110000"/>
              </a:lnSpc>
            </a:pPr>
            <a:r>
              <a:rPr sz="1200" b="0" i="0">
                <a:solidFill>
                  <a:srgbClr val="333333"/>
                </a:solidFill>
                <a:latin typeface="Calibri"/>
              </a:rPr>
              <a:t>Prompt templates, model versions, drafts and edits each get a version ID. Nothing is updated in place; a change is a new version.</a:t>
            </a:r>
          </a:p>
        </p:txBody>
      </p:sp>
      <p:cxnSp>
        <p:nvCxnSpPr>
          <p:cNvPr id="14" name="Connector 13"/>
          <p:cNvCxnSpPr/>
          <p:nvPr/>
        </p:nvCxnSpPr>
        <p:spPr>
          <a:xfrm>
            <a:off x="1097280" y="3236975"/>
            <a:ext cx="5669279" cy="0"/>
          </a:xfrm>
          <a:prstGeom prst="line">
            <a:avLst/>
          </a:prstGeom>
          <a:ln w="6350">
            <a:solidFill>
              <a:srgbClr val="BFBFBF"/>
            </a:solidFill>
          </a:ln>
        </p:spPr>
      </p:cxnSp>
      <p:sp>
        <p:nvSpPr>
          <p:cNvPr id="15" name="TextBox 14"/>
          <p:cNvSpPr txBox="1"/>
          <p:nvPr/>
        </p:nvSpPr>
        <p:spPr>
          <a:xfrm>
            <a:off x="548640" y="3291839"/>
            <a:ext cx="502920" cy="548640"/>
          </a:xfrm>
          <a:prstGeom prst="rect">
            <a:avLst/>
          </a:prstGeom>
          <a:noFill/>
        </p:spPr>
        <p:txBody>
          <a:bodyPr wrap="square" lIns="0" rIns="0" tIns="18288" bIns="18288" anchor="t">
            <a:spAutoFit/>
          </a:bodyPr>
          <a:lstStyle/>
          <a:p>
            <a:pPr algn="l">
              <a:lnSpc>
                <a:spcPct val="100000"/>
              </a:lnSpc>
            </a:pPr>
            <a:r>
              <a:rPr sz="2600" b="0" i="0">
                <a:solidFill>
                  <a:srgbClr val="111111"/>
                </a:solidFill>
                <a:latin typeface="Cambria"/>
              </a:rPr>
              <a:t>3</a:t>
            </a:r>
          </a:p>
        </p:txBody>
      </p:sp>
      <p:sp>
        <p:nvSpPr>
          <p:cNvPr id="16" name="TextBox 15"/>
          <p:cNvSpPr txBox="1"/>
          <p:nvPr/>
        </p:nvSpPr>
        <p:spPr>
          <a:xfrm>
            <a:off x="1097280" y="3310127"/>
            <a:ext cx="5669280" cy="822960"/>
          </a:xfrm>
          <a:prstGeom prst="rect">
            <a:avLst/>
          </a:prstGeom>
          <a:noFill/>
        </p:spPr>
        <p:txBody>
          <a:bodyPr wrap="square" lIns="0" rIns="0" tIns="18288" bIns="18288" anchor="t">
            <a:spAutoFit/>
          </a:bodyPr>
          <a:lstStyle/>
          <a:p>
            <a:pPr algn="l">
              <a:lnSpc>
                <a:spcPct val="100000"/>
              </a:lnSpc>
              <a:spcAft>
                <a:spcPts val="200"/>
              </a:spcAft>
            </a:pPr>
            <a:r>
              <a:rPr sz="1500" b="1" i="0">
                <a:solidFill>
                  <a:srgbClr val="111111"/>
                </a:solidFill>
                <a:latin typeface="Calibri"/>
              </a:rPr>
              <a:t>Human-approved</a:t>
            </a:r>
            <a:r>
              <a:rPr sz="1000" b="1" i="0">
                <a:solidFill>
                  <a:srgbClr val="6B6B6B"/>
                </a:solidFill>
                <a:latin typeface="Calibri"/>
              </a:rPr>
              <a:t>   E06; design proposal</a:t>
            </a:r>
          </a:p>
          <a:p>
            <a:pPr algn="l">
              <a:lnSpc>
                <a:spcPct val="110000"/>
              </a:lnSpc>
            </a:pPr>
            <a:r>
              <a:rPr sz="1200" b="0" i="0">
                <a:solidFill>
                  <a:srgbClr val="333333"/>
                </a:solidFill>
                <a:latin typeface="Calibri"/>
              </a:rPr>
              <a:t>A new prompt template, a changed AI assumption or a disposition takes effect only after a named human approves it.</a:t>
            </a:r>
          </a:p>
        </p:txBody>
      </p:sp>
      <p:cxnSp>
        <p:nvCxnSpPr>
          <p:cNvPr id="17" name="Connector 16"/>
          <p:cNvCxnSpPr/>
          <p:nvPr/>
        </p:nvCxnSpPr>
        <p:spPr>
          <a:xfrm>
            <a:off x="1097280" y="4114800"/>
            <a:ext cx="5669279" cy="0"/>
          </a:xfrm>
          <a:prstGeom prst="line">
            <a:avLst/>
          </a:prstGeom>
          <a:ln w="6350">
            <a:solidFill>
              <a:srgbClr val="BFBFBF"/>
            </a:solidFill>
          </a:ln>
        </p:spPr>
      </p:cxnSp>
      <p:sp>
        <p:nvSpPr>
          <p:cNvPr id="18" name="TextBox 17"/>
          <p:cNvSpPr txBox="1"/>
          <p:nvPr/>
        </p:nvSpPr>
        <p:spPr>
          <a:xfrm>
            <a:off x="548640" y="4169663"/>
            <a:ext cx="502920" cy="548640"/>
          </a:xfrm>
          <a:prstGeom prst="rect">
            <a:avLst/>
          </a:prstGeom>
          <a:noFill/>
        </p:spPr>
        <p:txBody>
          <a:bodyPr wrap="square" lIns="0" rIns="0" tIns="18288" bIns="18288" anchor="t">
            <a:spAutoFit/>
          </a:bodyPr>
          <a:lstStyle/>
          <a:p>
            <a:pPr algn="l">
              <a:lnSpc>
                <a:spcPct val="100000"/>
              </a:lnSpc>
            </a:pPr>
            <a:r>
              <a:rPr sz="2600" b="0" i="0">
                <a:solidFill>
                  <a:srgbClr val="111111"/>
                </a:solidFill>
                <a:latin typeface="Cambria"/>
              </a:rPr>
              <a:t>4</a:t>
            </a:r>
          </a:p>
        </p:txBody>
      </p:sp>
      <p:sp>
        <p:nvSpPr>
          <p:cNvPr id="19" name="TextBox 18"/>
          <p:cNvSpPr txBox="1"/>
          <p:nvPr/>
        </p:nvSpPr>
        <p:spPr>
          <a:xfrm>
            <a:off x="1097280" y="4187951"/>
            <a:ext cx="5669280" cy="822960"/>
          </a:xfrm>
          <a:prstGeom prst="rect">
            <a:avLst/>
          </a:prstGeom>
          <a:noFill/>
        </p:spPr>
        <p:txBody>
          <a:bodyPr wrap="square" lIns="0" rIns="0" tIns="18288" bIns="18288" anchor="t">
            <a:spAutoFit/>
          </a:bodyPr>
          <a:lstStyle/>
          <a:p>
            <a:pPr algn="l">
              <a:lnSpc>
                <a:spcPct val="100000"/>
              </a:lnSpc>
              <a:spcAft>
                <a:spcPts val="200"/>
              </a:spcAft>
            </a:pPr>
            <a:r>
              <a:rPr sz="1500" b="1" i="0">
                <a:solidFill>
                  <a:srgbClr val="111111"/>
                </a:solidFill>
                <a:latin typeface="Calibri"/>
              </a:rPr>
              <a:t>Original kept</a:t>
            </a:r>
            <a:r>
              <a:rPr sz="1000" b="1" i="0">
                <a:solidFill>
                  <a:srgbClr val="6B6B6B"/>
                </a:solidFill>
                <a:latin typeface="Calibri"/>
              </a:rPr>
              <a:t>   E06, E03</a:t>
            </a:r>
          </a:p>
          <a:p>
            <a:pPr algn="l">
              <a:lnSpc>
                <a:spcPct val="110000"/>
              </a:lnSpc>
            </a:pPr>
            <a:r>
              <a:rPr sz="1200" b="0" i="0">
                <a:solidFill>
                  <a:srgbClr val="333333"/>
                </a:solidFill>
                <a:latin typeface="Calibri"/>
              </a:rPr>
              <a:t>The AI's original output stays beside every human edit, so the reviewer sees the diff and the reasons.</a:t>
            </a:r>
          </a:p>
        </p:txBody>
      </p:sp>
      <p:cxnSp>
        <p:nvCxnSpPr>
          <p:cNvPr id="20" name="Connector 19"/>
          <p:cNvCxnSpPr/>
          <p:nvPr/>
        </p:nvCxnSpPr>
        <p:spPr>
          <a:xfrm>
            <a:off x="1097280" y="4992624"/>
            <a:ext cx="5669279" cy="0"/>
          </a:xfrm>
          <a:prstGeom prst="line">
            <a:avLst/>
          </a:prstGeom>
          <a:ln w="6350">
            <a:solidFill>
              <a:srgbClr val="BFBFBF"/>
            </a:solidFill>
          </a:ln>
        </p:spPr>
      </p:cxnSp>
      <p:sp>
        <p:nvSpPr>
          <p:cNvPr id="21" name="TextBox 20"/>
          <p:cNvSpPr txBox="1"/>
          <p:nvPr/>
        </p:nvSpPr>
        <p:spPr>
          <a:xfrm>
            <a:off x="548640" y="5047488"/>
            <a:ext cx="502920" cy="548640"/>
          </a:xfrm>
          <a:prstGeom prst="rect">
            <a:avLst/>
          </a:prstGeom>
          <a:noFill/>
        </p:spPr>
        <p:txBody>
          <a:bodyPr wrap="square" lIns="0" rIns="0" tIns="18288" bIns="18288" anchor="t">
            <a:spAutoFit/>
          </a:bodyPr>
          <a:lstStyle/>
          <a:p>
            <a:pPr algn="l">
              <a:lnSpc>
                <a:spcPct val="100000"/>
              </a:lnSpc>
            </a:pPr>
            <a:r>
              <a:rPr sz="2600" b="0" i="0">
                <a:solidFill>
                  <a:srgbClr val="111111"/>
                </a:solidFill>
                <a:latin typeface="Cambria"/>
              </a:rPr>
              <a:t>5</a:t>
            </a:r>
          </a:p>
        </p:txBody>
      </p:sp>
      <p:sp>
        <p:nvSpPr>
          <p:cNvPr id="22" name="TextBox 21"/>
          <p:cNvSpPr txBox="1"/>
          <p:nvPr/>
        </p:nvSpPr>
        <p:spPr>
          <a:xfrm>
            <a:off x="1097280" y="5065775"/>
            <a:ext cx="5669280" cy="822960"/>
          </a:xfrm>
          <a:prstGeom prst="rect">
            <a:avLst/>
          </a:prstGeom>
          <a:noFill/>
        </p:spPr>
        <p:txBody>
          <a:bodyPr wrap="square" lIns="0" rIns="0" tIns="18288" bIns="18288" anchor="t">
            <a:spAutoFit/>
          </a:bodyPr>
          <a:lstStyle/>
          <a:p>
            <a:pPr algn="l">
              <a:lnSpc>
                <a:spcPct val="100000"/>
              </a:lnSpc>
              <a:spcAft>
                <a:spcPts val="200"/>
              </a:spcAft>
            </a:pPr>
            <a:r>
              <a:rPr sz="1500" b="1" i="0">
                <a:solidFill>
                  <a:srgbClr val="111111"/>
                </a:solidFill>
                <a:latin typeface="Calibri"/>
              </a:rPr>
              <a:t>Audit trail</a:t>
            </a:r>
            <a:r>
              <a:rPr sz="1000" b="1" i="0">
                <a:solidFill>
                  <a:srgbClr val="6B6B6B"/>
                </a:solidFill>
                <a:latin typeface="Calibri"/>
              </a:rPr>
              <a:t>   E06, E07</a:t>
            </a:r>
          </a:p>
          <a:p>
            <a:pPr algn="l">
              <a:lnSpc>
                <a:spcPct val="110000"/>
              </a:lnSpc>
            </a:pPr>
            <a:r>
              <a:rPr sz="1200" b="0" i="0">
                <a:solidFill>
                  <a:srgbClr val="333333"/>
                </a:solidFill>
                <a:latin typeface="Calibri"/>
              </a:rPr>
              <a:t>One record per case: who acted, when, on which sources, with which model and prompt version and permission rule.</a:t>
            </a:r>
          </a:p>
        </p:txBody>
      </p:sp>
      <p:sp>
        <p:nvSpPr>
          <p:cNvPr id="23" name="Rectangle 22"/>
          <p:cNvSpPr/>
          <p:nvPr/>
        </p:nvSpPr>
        <p:spPr>
          <a:xfrm>
            <a:off x="7086600" y="1536192"/>
            <a:ext cx="4556455" cy="4407408"/>
          </a:xfrm>
          <a:prstGeom prst="rect">
            <a:avLst/>
          </a:prstGeom>
          <a:solidFill>
            <a:srgbClr val="F2F2F2"/>
          </a:solidFill>
          <a:ln>
            <a:noFill/>
          </a:ln>
          <a:effectLst/>
        </p:spPr>
        <p:txBody>
          <a:bodyPr rtlCol="0" anchor="ctr"/>
          <a:lstStyle/>
          <a:p/>
        </p:txBody>
      </p:sp>
      <p:sp>
        <p:nvSpPr>
          <p:cNvPr id="24" name="TextBox 23"/>
          <p:cNvSpPr txBox="1"/>
          <p:nvPr/>
        </p:nvSpPr>
        <p:spPr>
          <a:xfrm>
            <a:off x="7315200" y="1627632"/>
            <a:ext cx="4099255" cy="274320"/>
          </a:xfrm>
          <a:prstGeom prst="rect">
            <a:avLst/>
          </a:prstGeom>
          <a:noFill/>
        </p:spPr>
        <p:txBody>
          <a:bodyPr wrap="square" lIns="0" rIns="0" tIns="18288" bIns="18288" anchor="t">
            <a:spAutoFit/>
          </a:bodyPr>
          <a:lstStyle/>
          <a:p>
            <a:pPr algn="l">
              <a:lnSpc>
                <a:spcPct val="110000"/>
              </a:lnSpc>
            </a:pPr>
            <a:r>
              <a:rPr sz="1000" b="1" i="0">
                <a:solidFill>
                  <a:srgbClr val="6B6B6B"/>
                </a:solidFill>
                <a:latin typeface="Calibri"/>
              </a:rPr>
              <a:t>ONE CLAIM, FOUR VERSIONS (ILLUSTRATIVE)</a:t>
            </a:r>
          </a:p>
        </p:txBody>
      </p:sp>
      <p:sp>
        <p:nvSpPr>
          <p:cNvPr id="25" name="Rectangle 24"/>
          <p:cNvSpPr/>
          <p:nvPr/>
        </p:nvSpPr>
        <p:spPr>
          <a:xfrm>
            <a:off x="7315200" y="1993392"/>
            <a:ext cx="4099255" cy="731520"/>
          </a:xfrm>
          <a:prstGeom prst="rect">
            <a:avLst/>
          </a:prstGeom>
          <a:solidFill>
            <a:srgbClr val="FFFFFF"/>
          </a:solidFill>
          <a:ln w="9525">
            <a:solidFill>
              <a:srgbClr val="111111"/>
            </a:solidFill>
          </a:ln>
          <a:effectLst/>
        </p:spPr>
        <p:txBody>
          <a:bodyPr rtlCol="0" anchor="ctr"/>
          <a:lstStyle/>
          <a:p/>
        </p:txBody>
      </p:sp>
      <p:sp>
        <p:nvSpPr>
          <p:cNvPr id="26" name="TextBox 25"/>
          <p:cNvSpPr txBox="1"/>
          <p:nvPr/>
        </p:nvSpPr>
        <p:spPr>
          <a:xfrm>
            <a:off x="7452360" y="2048256"/>
            <a:ext cx="3824935" cy="640080"/>
          </a:xfrm>
          <a:prstGeom prst="rect">
            <a:avLst/>
          </a:prstGeom>
          <a:noFill/>
        </p:spPr>
        <p:txBody>
          <a:bodyPr wrap="square" lIns="0" rIns="0" tIns="18288" bIns="18288" anchor="t">
            <a:spAutoFit/>
          </a:bodyPr>
          <a:lstStyle/>
          <a:p>
            <a:pPr algn="l">
              <a:lnSpc>
                <a:spcPct val="100000"/>
              </a:lnSpc>
              <a:spcAft>
                <a:spcPts val="200"/>
              </a:spcAft>
            </a:pPr>
            <a:r>
              <a:rPr sz="1250" b="1" i="0">
                <a:solidFill>
                  <a:srgbClr val="111111"/>
                </a:solidFill>
                <a:latin typeface="Calibri"/>
              </a:rPr>
              <a:t>v1  AI draft</a:t>
            </a:r>
            <a:r>
              <a:rPr sz="1000" b="0" i="0">
                <a:solidFill>
                  <a:srgbClr val="6B6B6B"/>
                </a:solidFill>
                <a:latin typeface="Calibri"/>
              </a:rPr>
              <a:t>   kept, read-only</a:t>
            </a:r>
          </a:p>
          <a:p>
            <a:pPr algn="l">
              <a:lnSpc>
                <a:spcPct val="108000"/>
              </a:lnSpc>
            </a:pPr>
            <a:r>
              <a:rPr sz="1100" b="0" i="0">
                <a:solidFill>
                  <a:srgbClr val="333333"/>
                </a:solidFill>
                <a:latin typeface="Calibri"/>
              </a:rPr>
              <a:t>Recommends disposition A; cites two sources; model and prompt version recorded</a:t>
            </a:r>
          </a:p>
        </p:txBody>
      </p:sp>
      <p:cxnSp>
        <p:nvCxnSpPr>
          <p:cNvPr id="27" name="Connector 26"/>
          <p:cNvCxnSpPr/>
          <p:nvPr/>
        </p:nvCxnSpPr>
        <p:spPr>
          <a:xfrm>
            <a:off x="9364827" y="2724912"/>
            <a:ext cx="0" cy="146304"/>
          </a:xfrm>
          <a:prstGeom prst="line">
            <a:avLst/>
          </a:prstGeom>
          <a:ln w="12700">
            <a:solidFill>
              <a:srgbClr val="111111"/>
            </a:solidFill>
            <a:tailEnd type="triangle" w="med" len="med"/>
          </a:ln>
        </p:spPr>
      </p:cxnSp>
      <p:sp>
        <p:nvSpPr>
          <p:cNvPr id="28" name="Rectangle 27"/>
          <p:cNvSpPr/>
          <p:nvPr/>
        </p:nvSpPr>
        <p:spPr>
          <a:xfrm>
            <a:off x="7315200" y="2871216"/>
            <a:ext cx="4099255" cy="731520"/>
          </a:xfrm>
          <a:prstGeom prst="rect">
            <a:avLst/>
          </a:prstGeom>
          <a:solidFill>
            <a:srgbClr val="FFFFFF"/>
          </a:solidFill>
          <a:ln w="9525">
            <a:solidFill>
              <a:srgbClr val="111111"/>
            </a:solidFill>
          </a:ln>
          <a:effectLst/>
        </p:spPr>
        <p:txBody>
          <a:bodyPr rtlCol="0" anchor="ctr"/>
          <a:lstStyle/>
          <a:p/>
        </p:txBody>
      </p:sp>
      <p:sp>
        <p:nvSpPr>
          <p:cNvPr id="29" name="TextBox 28"/>
          <p:cNvSpPr txBox="1"/>
          <p:nvPr/>
        </p:nvSpPr>
        <p:spPr>
          <a:xfrm>
            <a:off x="7452360" y="2926080"/>
            <a:ext cx="3824935" cy="640080"/>
          </a:xfrm>
          <a:prstGeom prst="rect">
            <a:avLst/>
          </a:prstGeom>
          <a:noFill/>
        </p:spPr>
        <p:txBody>
          <a:bodyPr wrap="square" lIns="0" rIns="0" tIns="18288" bIns="18288" anchor="t">
            <a:spAutoFit/>
          </a:bodyPr>
          <a:lstStyle/>
          <a:p>
            <a:pPr algn="l">
              <a:lnSpc>
                <a:spcPct val="100000"/>
              </a:lnSpc>
              <a:spcAft>
                <a:spcPts val="200"/>
              </a:spcAft>
            </a:pPr>
            <a:r>
              <a:rPr sz="1250" b="1" i="0">
                <a:solidFill>
                  <a:srgbClr val="111111"/>
                </a:solidFill>
                <a:latin typeface="Calibri"/>
              </a:rPr>
              <a:t>v2  Analyst edit</a:t>
            </a:r>
            <a:r>
              <a:rPr sz="1000" b="0" i="0">
                <a:solidFill>
                  <a:srgbClr val="6B6B6B"/>
                </a:solidFill>
                <a:latin typeface="Calibri"/>
              </a:rPr>
              <a:t>   kept, read-only</a:t>
            </a:r>
          </a:p>
          <a:p>
            <a:pPr algn="l">
              <a:lnSpc>
                <a:spcPct val="108000"/>
              </a:lnSpc>
            </a:pPr>
            <a:r>
              <a:rPr sz="1100" b="0" i="0">
                <a:solidFill>
                  <a:srgbClr val="333333"/>
                </a:solidFill>
                <a:latin typeface="Calibri"/>
              </a:rPr>
              <a:t>Changes the recommendation; reason required; diff against v1 stored</a:t>
            </a:r>
          </a:p>
        </p:txBody>
      </p:sp>
      <p:cxnSp>
        <p:nvCxnSpPr>
          <p:cNvPr id="30" name="Connector 29"/>
          <p:cNvCxnSpPr/>
          <p:nvPr/>
        </p:nvCxnSpPr>
        <p:spPr>
          <a:xfrm>
            <a:off x="9364827" y="3602736"/>
            <a:ext cx="0" cy="146304"/>
          </a:xfrm>
          <a:prstGeom prst="line">
            <a:avLst/>
          </a:prstGeom>
          <a:ln w="12700">
            <a:solidFill>
              <a:srgbClr val="111111"/>
            </a:solidFill>
            <a:tailEnd type="triangle" w="med" len="med"/>
          </a:ln>
        </p:spPr>
      </p:cxnSp>
      <p:sp>
        <p:nvSpPr>
          <p:cNvPr id="31" name="Rectangle 30"/>
          <p:cNvSpPr/>
          <p:nvPr/>
        </p:nvSpPr>
        <p:spPr>
          <a:xfrm>
            <a:off x="7315200" y="3749040"/>
            <a:ext cx="4099255" cy="731520"/>
          </a:xfrm>
          <a:prstGeom prst="rect">
            <a:avLst/>
          </a:prstGeom>
          <a:solidFill>
            <a:srgbClr val="FFFFFF"/>
          </a:solidFill>
          <a:ln w="9525">
            <a:solidFill>
              <a:srgbClr val="111111"/>
            </a:solidFill>
          </a:ln>
          <a:effectLst/>
        </p:spPr>
        <p:txBody>
          <a:bodyPr rtlCol="0" anchor="ctr"/>
          <a:lstStyle/>
          <a:p/>
        </p:txBody>
      </p:sp>
      <p:sp>
        <p:nvSpPr>
          <p:cNvPr id="32" name="TextBox 31"/>
          <p:cNvSpPr txBox="1"/>
          <p:nvPr/>
        </p:nvSpPr>
        <p:spPr>
          <a:xfrm>
            <a:off x="7452360" y="3803904"/>
            <a:ext cx="3824935" cy="640080"/>
          </a:xfrm>
          <a:prstGeom prst="rect">
            <a:avLst/>
          </a:prstGeom>
          <a:noFill/>
        </p:spPr>
        <p:txBody>
          <a:bodyPr wrap="square" lIns="0" rIns="0" tIns="18288" bIns="18288" anchor="t">
            <a:spAutoFit/>
          </a:bodyPr>
          <a:lstStyle/>
          <a:p>
            <a:pPr algn="l">
              <a:lnSpc>
                <a:spcPct val="100000"/>
              </a:lnSpc>
              <a:spcAft>
                <a:spcPts val="200"/>
              </a:spcAft>
            </a:pPr>
            <a:r>
              <a:rPr sz="1250" b="1" i="0">
                <a:solidFill>
                  <a:srgbClr val="111111"/>
                </a:solidFill>
                <a:latin typeface="Calibri"/>
              </a:rPr>
              <a:t>v3  Reviewer return</a:t>
            </a:r>
            <a:r>
              <a:rPr sz="1000" b="0" i="0">
                <a:solidFill>
                  <a:srgbClr val="6B6B6B"/>
                </a:solidFill>
                <a:latin typeface="Calibri"/>
              </a:rPr>
              <a:t>   kept, read-only</a:t>
            </a:r>
          </a:p>
          <a:p>
            <a:pPr algn="l">
              <a:lnSpc>
                <a:spcPct val="108000"/>
              </a:lnSpc>
            </a:pPr>
            <a:r>
              <a:rPr sz="1100" b="0" i="0">
                <a:solidFill>
                  <a:srgbClr val="333333"/>
                </a:solidFill>
                <a:latin typeface="Calibri"/>
              </a:rPr>
              <a:t>Asks for one more source; comment linked to the claim</a:t>
            </a:r>
          </a:p>
        </p:txBody>
      </p:sp>
      <p:cxnSp>
        <p:nvCxnSpPr>
          <p:cNvPr id="33" name="Connector 32"/>
          <p:cNvCxnSpPr/>
          <p:nvPr/>
        </p:nvCxnSpPr>
        <p:spPr>
          <a:xfrm>
            <a:off x="9364827" y="4480560"/>
            <a:ext cx="0" cy="146304"/>
          </a:xfrm>
          <a:prstGeom prst="line">
            <a:avLst/>
          </a:prstGeom>
          <a:ln w="12700">
            <a:solidFill>
              <a:srgbClr val="111111"/>
            </a:solidFill>
            <a:tailEnd type="triangle" w="med" len="med"/>
          </a:ln>
        </p:spPr>
      </p:cxnSp>
      <p:sp>
        <p:nvSpPr>
          <p:cNvPr id="34" name="Rectangle 33"/>
          <p:cNvSpPr/>
          <p:nvPr/>
        </p:nvSpPr>
        <p:spPr>
          <a:xfrm>
            <a:off x="7315200" y="4626864"/>
            <a:ext cx="4099255" cy="731520"/>
          </a:xfrm>
          <a:prstGeom prst="rect">
            <a:avLst/>
          </a:prstGeom>
          <a:solidFill>
            <a:srgbClr val="111111"/>
          </a:solidFill>
          <a:ln w="9525">
            <a:solidFill>
              <a:srgbClr val="111111"/>
            </a:solidFill>
          </a:ln>
          <a:effectLst/>
        </p:spPr>
        <p:txBody>
          <a:bodyPr rtlCol="0" anchor="ctr"/>
          <a:lstStyle/>
          <a:p/>
        </p:txBody>
      </p:sp>
      <p:sp>
        <p:nvSpPr>
          <p:cNvPr id="35" name="TextBox 34"/>
          <p:cNvSpPr txBox="1"/>
          <p:nvPr/>
        </p:nvSpPr>
        <p:spPr>
          <a:xfrm>
            <a:off x="7452360" y="4681728"/>
            <a:ext cx="3824935" cy="640080"/>
          </a:xfrm>
          <a:prstGeom prst="rect">
            <a:avLst/>
          </a:prstGeom>
          <a:noFill/>
        </p:spPr>
        <p:txBody>
          <a:bodyPr wrap="square" lIns="0" rIns="0" tIns="18288" bIns="18288" anchor="t">
            <a:spAutoFit/>
          </a:bodyPr>
          <a:lstStyle/>
          <a:p>
            <a:pPr algn="l">
              <a:lnSpc>
                <a:spcPct val="100000"/>
              </a:lnSpc>
              <a:spcAft>
                <a:spcPts val="200"/>
              </a:spcAft>
            </a:pPr>
            <a:r>
              <a:rPr sz="1250" b="1" i="0">
                <a:solidFill>
                  <a:srgbClr val="FFFFFF"/>
                </a:solidFill>
                <a:latin typeface="Calibri"/>
              </a:rPr>
              <a:t>v4  Final disposition</a:t>
            </a:r>
            <a:r>
              <a:rPr sz="1000" b="0" i="0">
                <a:solidFill>
                  <a:srgbClr val="FFFFFF"/>
                </a:solidFill>
                <a:latin typeface="Calibri"/>
              </a:rPr>
              <a:t>   sealed</a:t>
            </a:r>
          </a:p>
          <a:p>
            <a:pPr algn="l">
              <a:lnSpc>
                <a:spcPct val="108000"/>
              </a:lnSpc>
            </a:pPr>
            <a:r>
              <a:rPr sz="1100" b="0" i="0">
                <a:solidFill>
                  <a:srgbClr val="FFFFFF"/>
                </a:solidFill>
                <a:latin typeface="Calibri"/>
              </a:rPr>
              <a:t>Named reviewer approves; record sealed and written back</a:t>
            </a:r>
          </a:p>
        </p:txBody>
      </p:sp>
      <p:sp>
        <p:nvSpPr>
          <p:cNvPr id="36" name="TextBox 35"/>
          <p:cNvSpPr txBox="1"/>
          <p:nvPr/>
        </p:nvSpPr>
        <p:spPr>
          <a:xfrm>
            <a:off x="7315200" y="5504688"/>
            <a:ext cx="4099255" cy="457200"/>
          </a:xfrm>
          <a:prstGeom prst="rect">
            <a:avLst/>
          </a:prstGeom>
          <a:noFill/>
        </p:spPr>
        <p:txBody>
          <a:bodyPr wrap="square" lIns="0" rIns="0" tIns="18288" bIns="18288" anchor="t">
            <a:spAutoFit/>
          </a:bodyPr>
          <a:lstStyle/>
          <a:p>
            <a:pPr algn="l">
              <a:lnSpc>
                <a:spcPct val="108000"/>
              </a:lnSpc>
            </a:pPr>
            <a:r>
              <a:rPr sz="1050" b="1" i="0">
                <a:solidFill>
                  <a:srgbClr val="111111"/>
                </a:solidFill>
                <a:latin typeface="Calibri"/>
              </a:rPr>
              <a:t>Never: in-place edits, auto-applied prompt changes, automated dispositions, deleted history.</a:t>
            </a:r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548640" y="347472"/>
            <a:ext cx="7315200" cy="274320"/>
          </a:xfrm>
          <a:prstGeom prst="rect">
            <a:avLst/>
          </a:prstGeom>
          <a:noFill/>
        </p:spPr>
        <p:txBody>
          <a:bodyPr wrap="square" lIns="0" rIns="0" tIns="18288" bIns="18288" anchor="t">
            <a:spAutoFit/>
          </a:bodyPr>
          <a:lstStyle/>
          <a:p>
            <a:pPr algn="l">
              <a:lnSpc>
                <a:spcPct val="110000"/>
              </a:lnSpc>
            </a:pPr>
            <a:r>
              <a:rPr sz="1000" b="1" i="0">
                <a:solidFill>
                  <a:srgbClr val="6B6B6B"/>
                </a:solidFill>
                <a:latin typeface="Calibri"/>
              </a:rPr>
              <a:t>09   AI GOVERNANCE PRINCIPLES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548640" y="566928"/>
            <a:ext cx="11094415" cy="685800"/>
          </a:xfrm>
          <a:prstGeom prst="rect">
            <a:avLst/>
          </a:prstGeom>
          <a:noFill/>
        </p:spPr>
        <p:txBody>
          <a:bodyPr wrap="square" lIns="0" rIns="0" tIns="18288" bIns="18288" anchor="t">
            <a:spAutoFit/>
          </a:bodyPr>
          <a:lstStyle/>
          <a:p>
            <a:pPr algn="l">
              <a:lnSpc>
                <a:spcPct val="100000"/>
              </a:lnSpc>
            </a:pPr>
            <a:r>
              <a:rPr sz="2800" b="0" i="0">
                <a:solidFill>
                  <a:srgbClr val="111111"/>
                </a:solidFill>
                <a:latin typeface="Cambria"/>
              </a:rPr>
              <a:t>Eight principles the first release will not trade away</a:t>
            </a:r>
          </a:p>
        </p:txBody>
      </p:sp>
      <p:cxnSp>
        <p:nvCxnSpPr>
          <p:cNvPr id="4" name="Connector 3"/>
          <p:cNvCxnSpPr/>
          <p:nvPr/>
        </p:nvCxnSpPr>
        <p:spPr>
          <a:xfrm>
            <a:off x="548640" y="1298448"/>
            <a:ext cx="11094415" cy="0"/>
          </a:xfrm>
          <a:prstGeom prst="line">
            <a:avLst/>
          </a:prstGeom>
          <a:ln w="9525">
            <a:solidFill>
              <a:srgbClr val="111111"/>
            </a:solidFill>
          </a:ln>
        </p:spPr>
      </p:cxnSp>
      <p:cxnSp>
        <p:nvCxnSpPr>
          <p:cNvPr id="5" name="Connector 4"/>
          <p:cNvCxnSpPr/>
          <p:nvPr/>
        </p:nvCxnSpPr>
        <p:spPr>
          <a:xfrm>
            <a:off x="548640" y="6382512"/>
            <a:ext cx="11094415" cy="0"/>
          </a:xfrm>
          <a:prstGeom prst="line">
            <a:avLst/>
          </a:prstGeom>
          <a:ln w="6350">
            <a:solidFill>
              <a:srgbClr val="BFBFBF"/>
            </a:solidFill>
          </a:ln>
        </p:spPr>
      </p:cxnSp>
      <p:sp>
        <p:nvSpPr>
          <p:cNvPr id="6" name="TextBox 5"/>
          <p:cNvSpPr txBox="1"/>
          <p:nvPr/>
        </p:nvSpPr>
        <p:spPr>
          <a:xfrm>
            <a:off x="548640" y="6428232"/>
            <a:ext cx="4572000" cy="274320"/>
          </a:xfrm>
          <a:prstGeom prst="rect">
            <a:avLst/>
          </a:prstGeom>
          <a:noFill/>
        </p:spPr>
        <p:txBody>
          <a:bodyPr wrap="square" lIns="0" rIns="0" tIns="18288" bIns="18288" anchor="t">
            <a:spAutoFit/>
          </a:bodyPr>
          <a:lstStyle/>
          <a:p>
            <a:pPr algn="l">
              <a:lnSpc>
                <a:spcPct val="110000"/>
              </a:lnSpc>
            </a:pPr>
            <a:r>
              <a:rPr sz="900" b="0" i="0">
                <a:solidFill>
                  <a:srgbClr val="6B6B6B"/>
                </a:solidFill>
                <a:latin typeface="Calibri"/>
              </a:rPr>
              <a:t>Draft - for S to review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7071055" y="6428232"/>
            <a:ext cx="4572000" cy="274320"/>
          </a:xfrm>
          <a:prstGeom prst="rect">
            <a:avLst/>
          </a:prstGeom>
          <a:noFill/>
        </p:spPr>
        <p:txBody>
          <a:bodyPr wrap="square" lIns="0" rIns="0" tIns="18288" bIns="18288" anchor="t">
            <a:spAutoFit/>
          </a:bodyPr>
          <a:lstStyle/>
          <a:p>
            <a:pPr algn="r">
              <a:lnSpc>
                <a:spcPct val="110000"/>
              </a:lnSpc>
            </a:pPr>
            <a:r>
              <a:rPr sz="900" b="0" i="0">
                <a:solidFill>
                  <a:srgbClr val="6B6B6B"/>
                </a:solidFill>
                <a:latin typeface="Calibri"/>
              </a:rPr>
              <a:t>Northstar operational review   9 / 14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548640" y="6053328"/>
            <a:ext cx="11094415" cy="292608"/>
          </a:xfrm>
          <a:prstGeom prst="rect">
            <a:avLst/>
          </a:prstGeom>
          <a:noFill/>
        </p:spPr>
        <p:txBody>
          <a:bodyPr wrap="square" lIns="0" rIns="0" tIns="18288" bIns="18288" anchor="t">
            <a:spAutoFit/>
          </a:bodyPr>
          <a:lstStyle/>
          <a:p>
            <a:pPr algn="l">
              <a:lnSpc>
                <a:spcPct val="110000"/>
              </a:lnSpc>
            </a:pPr>
            <a:r>
              <a:rPr sz="900" b="0" i="1">
                <a:solidFill>
                  <a:srgbClr val="6B6B6B"/>
                </a:solidFill>
                <a:latin typeface="Calibri"/>
              </a:rPr>
              <a:t>Kamiwaza statements: kamiwaza.com/product, /inference-mesh and /security-and-compliance (read Nov 3, 2026; vendor claims, not tested by me).</a:t>
            </a:r>
          </a:p>
        </p:txBody>
      </p:sp>
      <p:cxnSp>
        <p:nvCxnSpPr>
          <p:cNvPr id="9" name="Connector 8"/>
          <p:cNvCxnSpPr/>
          <p:nvPr/>
        </p:nvCxnSpPr>
        <p:spPr>
          <a:xfrm>
            <a:off x="548640" y="1536192"/>
            <a:ext cx="2636443" cy="0"/>
          </a:xfrm>
          <a:prstGeom prst="line">
            <a:avLst/>
          </a:prstGeom>
          <a:ln w="12700">
            <a:solidFill>
              <a:srgbClr val="111111"/>
            </a:solidFill>
          </a:ln>
        </p:spPr>
      </p:cxnSp>
      <p:sp>
        <p:nvSpPr>
          <p:cNvPr id="10" name="TextBox 9"/>
          <p:cNvSpPr txBox="1"/>
          <p:nvPr/>
        </p:nvSpPr>
        <p:spPr>
          <a:xfrm>
            <a:off x="548640" y="1609344"/>
            <a:ext cx="548640" cy="457200"/>
          </a:xfrm>
          <a:prstGeom prst="rect">
            <a:avLst/>
          </a:prstGeom>
          <a:noFill/>
        </p:spPr>
        <p:txBody>
          <a:bodyPr wrap="square" lIns="0" rIns="0" tIns="18288" bIns="18288" anchor="t">
            <a:spAutoFit/>
          </a:bodyPr>
          <a:lstStyle/>
          <a:p>
            <a:pPr algn="l">
              <a:lnSpc>
                <a:spcPct val="100000"/>
              </a:lnSpc>
            </a:pPr>
            <a:r>
              <a:rPr sz="2000" b="0" i="0">
                <a:solidFill>
                  <a:srgbClr val="6B6B6B"/>
                </a:solidFill>
                <a:latin typeface="Cambria"/>
              </a:rPr>
              <a:t>01</a:t>
            </a:r>
          </a:p>
        </p:txBody>
      </p:sp>
      <p:sp>
        <p:nvSpPr>
          <p:cNvPr id="11" name="TextBox 10"/>
          <p:cNvSpPr txBox="1"/>
          <p:nvPr/>
        </p:nvSpPr>
        <p:spPr>
          <a:xfrm>
            <a:off x="548640" y="2039112"/>
            <a:ext cx="2590723" cy="566928"/>
          </a:xfrm>
          <a:prstGeom prst="rect">
            <a:avLst/>
          </a:prstGeom>
          <a:noFill/>
        </p:spPr>
        <p:txBody>
          <a:bodyPr wrap="square" lIns="0" rIns="0" tIns="18288" bIns="18288" anchor="t">
            <a:spAutoFit/>
          </a:bodyPr>
          <a:lstStyle/>
          <a:p>
            <a:pPr algn="l">
              <a:lnSpc>
                <a:spcPct val="102000"/>
              </a:lnSpc>
            </a:pPr>
            <a:r>
              <a:rPr sz="1400" b="1" i="0">
                <a:solidFill>
                  <a:srgbClr val="111111"/>
                </a:solidFill>
                <a:latin typeface="Calibri"/>
              </a:rPr>
              <a:t>Inherit permissions</a:t>
            </a:r>
          </a:p>
        </p:txBody>
      </p:sp>
      <p:sp>
        <p:nvSpPr>
          <p:cNvPr id="12" name="TextBox 11"/>
          <p:cNvSpPr txBox="1"/>
          <p:nvPr/>
        </p:nvSpPr>
        <p:spPr>
          <a:xfrm>
            <a:off x="548640" y="2615184"/>
            <a:ext cx="2590723" cy="777240"/>
          </a:xfrm>
          <a:prstGeom prst="rect">
            <a:avLst/>
          </a:prstGeom>
          <a:noFill/>
        </p:spPr>
        <p:txBody>
          <a:bodyPr wrap="square" lIns="0" rIns="0" tIns="18288" bIns="18288" anchor="t">
            <a:spAutoFit/>
          </a:bodyPr>
          <a:lstStyle/>
          <a:p>
            <a:pPr algn="l">
              <a:lnSpc>
                <a:spcPct val="110000"/>
              </a:lnSpc>
            </a:pPr>
            <a:r>
              <a:rPr sz="1150" b="0" i="0">
                <a:solidFill>
                  <a:srgbClr val="333333"/>
                </a:solidFill>
                <a:latin typeface="Calibri"/>
              </a:rPr>
              <a:t>The assistant sees only what the requesting user can see, checked at query time.</a:t>
            </a:r>
          </a:p>
        </p:txBody>
      </p:sp>
      <p:sp>
        <p:nvSpPr>
          <p:cNvPr id="13" name="TextBox 12"/>
          <p:cNvSpPr txBox="1"/>
          <p:nvPr/>
        </p:nvSpPr>
        <p:spPr>
          <a:xfrm>
            <a:off x="548640" y="3364991"/>
            <a:ext cx="2590723" cy="256032"/>
          </a:xfrm>
          <a:prstGeom prst="rect">
            <a:avLst/>
          </a:prstGeom>
          <a:noFill/>
        </p:spPr>
        <p:txBody>
          <a:bodyPr wrap="square" lIns="0" rIns="0" tIns="18288" bIns="18288" anchor="t">
            <a:spAutoFit/>
          </a:bodyPr>
          <a:lstStyle/>
          <a:p>
            <a:pPr algn="l">
              <a:lnSpc>
                <a:spcPct val="110000"/>
              </a:lnSpc>
            </a:pPr>
            <a:r>
              <a:rPr sz="1000" b="1" i="0">
                <a:solidFill>
                  <a:srgbClr val="6B6B6B"/>
                </a:solidFill>
                <a:latin typeface="Calibri"/>
              </a:rPr>
              <a:t>E07, E14; Kamiwaza ReBAC</a:t>
            </a:r>
          </a:p>
        </p:txBody>
      </p:sp>
      <p:cxnSp>
        <p:nvCxnSpPr>
          <p:cNvPr id="14" name="Connector 13"/>
          <p:cNvCxnSpPr/>
          <p:nvPr/>
        </p:nvCxnSpPr>
        <p:spPr>
          <a:xfrm>
            <a:off x="3367963" y="1536192"/>
            <a:ext cx="2636444" cy="0"/>
          </a:xfrm>
          <a:prstGeom prst="line">
            <a:avLst/>
          </a:prstGeom>
          <a:ln w="12700">
            <a:solidFill>
              <a:srgbClr val="111111"/>
            </a:solidFill>
          </a:ln>
        </p:spPr>
      </p:cxnSp>
      <p:sp>
        <p:nvSpPr>
          <p:cNvPr id="15" name="TextBox 14"/>
          <p:cNvSpPr txBox="1"/>
          <p:nvPr/>
        </p:nvSpPr>
        <p:spPr>
          <a:xfrm>
            <a:off x="3367963" y="1609344"/>
            <a:ext cx="548640" cy="457200"/>
          </a:xfrm>
          <a:prstGeom prst="rect">
            <a:avLst/>
          </a:prstGeom>
          <a:noFill/>
        </p:spPr>
        <p:txBody>
          <a:bodyPr wrap="square" lIns="0" rIns="0" tIns="18288" bIns="18288" anchor="t">
            <a:spAutoFit/>
          </a:bodyPr>
          <a:lstStyle/>
          <a:p>
            <a:pPr algn="l">
              <a:lnSpc>
                <a:spcPct val="100000"/>
              </a:lnSpc>
            </a:pPr>
            <a:r>
              <a:rPr sz="2000" b="0" i="0">
                <a:solidFill>
                  <a:srgbClr val="6B6B6B"/>
                </a:solidFill>
                <a:latin typeface="Cambria"/>
              </a:rPr>
              <a:t>02</a:t>
            </a:r>
          </a:p>
        </p:txBody>
      </p:sp>
      <p:sp>
        <p:nvSpPr>
          <p:cNvPr id="16" name="TextBox 15"/>
          <p:cNvSpPr txBox="1"/>
          <p:nvPr/>
        </p:nvSpPr>
        <p:spPr>
          <a:xfrm>
            <a:off x="3367963" y="2039112"/>
            <a:ext cx="2590723" cy="566928"/>
          </a:xfrm>
          <a:prstGeom prst="rect">
            <a:avLst/>
          </a:prstGeom>
          <a:noFill/>
        </p:spPr>
        <p:txBody>
          <a:bodyPr wrap="square" lIns="0" rIns="0" tIns="18288" bIns="18288" anchor="t">
            <a:spAutoFit/>
          </a:bodyPr>
          <a:lstStyle/>
          <a:p>
            <a:pPr algn="l">
              <a:lnSpc>
                <a:spcPct val="102000"/>
              </a:lnSpc>
            </a:pPr>
            <a:r>
              <a:rPr sz="1400" b="1" i="0">
                <a:solidFill>
                  <a:srgbClr val="111111"/>
                </a:solidFill>
                <a:latin typeface="Calibri"/>
              </a:rPr>
              <a:t>Trace every claim</a:t>
            </a:r>
          </a:p>
        </p:txBody>
      </p:sp>
      <p:sp>
        <p:nvSpPr>
          <p:cNvPr id="17" name="TextBox 16"/>
          <p:cNvSpPr txBox="1"/>
          <p:nvPr/>
        </p:nvSpPr>
        <p:spPr>
          <a:xfrm>
            <a:off x="3367963" y="2615184"/>
            <a:ext cx="2590723" cy="777240"/>
          </a:xfrm>
          <a:prstGeom prst="rect">
            <a:avLst/>
          </a:prstGeom>
          <a:noFill/>
        </p:spPr>
        <p:txBody>
          <a:bodyPr wrap="square" lIns="0" rIns="0" tIns="18288" bIns="18288" anchor="t">
            <a:spAutoFit/>
          </a:bodyPr>
          <a:lstStyle/>
          <a:p>
            <a:pPr algn="l">
              <a:lnSpc>
                <a:spcPct val="110000"/>
              </a:lnSpc>
            </a:pPr>
            <a:r>
              <a:rPr sz="1150" b="0" i="0">
                <a:solidFill>
                  <a:srgbClr val="333333"/>
                </a:solidFill>
                <a:latin typeface="Calibri"/>
              </a:rPr>
              <a:t>Each material claim links to an authorized source; untraceable claims are flagged, not hidden.</a:t>
            </a:r>
          </a:p>
        </p:txBody>
      </p:sp>
      <p:sp>
        <p:nvSpPr>
          <p:cNvPr id="18" name="TextBox 17"/>
          <p:cNvSpPr txBox="1"/>
          <p:nvPr/>
        </p:nvSpPr>
        <p:spPr>
          <a:xfrm>
            <a:off x="3367963" y="3364991"/>
            <a:ext cx="2590723" cy="256032"/>
          </a:xfrm>
          <a:prstGeom prst="rect">
            <a:avLst/>
          </a:prstGeom>
          <a:noFill/>
        </p:spPr>
        <p:txBody>
          <a:bodyPr wrap="square" lIns="0" rIns="0" tIns="18288" bIns="18288" anchor="t">
            <a:spAutoFit/>
          </a:bodyPr>
          <a:lstStyle/>
          <a:p>
            <a:pPr algn="l">
              <a:lnSpc>
                <a:spcPct val="110000"/>
              </a:lnSpc>
            </a:pPr>
            <a:r>
              <a:rPr sz="1000" b="1" i="0">
                <a:solidFill>
                  <a:srgbClr val="6B6B6B"/>
                </a:solidFill>
                <a:latin typeface="Calibri"/>
              </a:rPr>
              <a:t>E06, E03</a:t>
            </a:r>
          </a:p>
        </p:txBody>
      </p:sp>
      <p:cxnSp>
        <p:nvCxnSpPr>
          <p:cNvPr id="19" name="Connector 18"/>
          <p:cNvCxnSpPr/>
          <p:nvPr/>
        </p:nvCxnSpPr>
        <p:spPr>
          <a:xfrm>
            <a:off x="6187287" y="1536192"/>
            <a:ext cx="2636444" cy="0"/>
          </a:xfrm>
          <a:prstGeom prst="line">
            <a:avLst/>
          </a:prstGeom>
          <a:ln w="12700">
            <a:solidFill>
              <a:srgbClr val="111111"/>
            </a:solidFill>
          </a:ln>
        </p:spPr>
      </p:cxnSp>
      <p:sp>
        <p:nvSpPr>
          <p:cNvPr id="20" name="TextBox 19"/>
          <p:cNvSpPr txBox="1"/>
          <p:nvPr/>
        </p:nvSpPr>
        <p:spPr>
          <a:xfrm>
            <a:off x="6187287" y="1609344"/>
            <a:ext cx="548640" cy="457200"/>
          </a:xfrm>
          <a:prstGeom prst="rect">
            <a:avLst/>
          </a:prstGeom>
          <a:noFill/>
        </p:spPr>
        <p:txBody>
          <a:bodyPr wrap="square" lIns="0" rIns="0" tIns="18288" bIns="18288" anchor="t">
            <a:spAutoFit/>
          </a:bodyPr>
          <a:lstStyle/>
          <a:p>
            <a:pPr algn="l">
              <a:lnSpc>
                <a:spcPct val="100000"/>
              </a:lnSpc>
            </a:pPr>
            <a:r>
              <a:rPr sz="2000" b="0" i="0">
                <a:solidFill>
                  <a:srgbClr val="6B6B6B"/>
                </a:solidFill>
                <a:latin typeface="Cambria"/>
              </a:rPr>
              <a:t>03</a:t>
            </a:r>
          </a:p>
        </p:txBody>
      </p:sp>
      <p:sp>
        <p:nvSpPr>
          <p:cNvPr id="21" name="TextBox 20"/>
          <p:cNvSpPr txBox="1"/>
          <p:nvPr/>
        </p:nvSpPr>
        <p:spPr>
          <a:xfrm>
            <a:off x="6187287" y="2039112"/>
            <a:ext cx="2590723" cy="566928"/>
          </a:xfrm>
          <a:prstGeom prst="rect">
            <a:avLst/>
          </a:prstGeom>
          <a:noFill/>
        </p:spPr>
        <p:txBody>
          <a:bodyPr wrap="square" lIns="0" rIns="0" tIns="18288" bIns="18288" anchor="t">
            <a:spAutoFit/>
          </a:bodyPr>
          <a:lstStyle/>
          <a:p>
            <a:pPr algn="l">
              <a:lnSpc>
                <a:spcPct val="102000"/>
              </a:lnSpc>
            </a:pPr>
            <a:r>
              <a:rPr sz="1400" b="1" i="0">
                <a:solidFill>
                  <a:srgbClr val="111111"/>
                </a:solidFill>
                <a:latin typeface="Calibri"/>
              </a:rPr>
              <a:t>Show uncertainty where eyes are</a:t>
            </a:r>
          </a:p>
        </p:txBody>
      </p:sp>
      <p:sp>
        <p:nvSpPr>
          <p:cNvPr id="22" name="TextBox 21"/>
          <p:cNvSpPr txBox="1"/>
          <p:nvPr/>
        </p:nvSpPr>
        <p:spPr>
          <a:xfrm>
            <a:off x="6187287" y="2615184"/>
            <a:ext cx="2590723" cy="777240"/>
          </a:xfrm>
          <a:prstGeom prst="rect">
            <a:avLst/>
          </a:prstGeom>
          <a:noFill/>
        </p:spPr>
        <p:txBody>
          <a:bodyPr wrap="square" lIns="0" rIns="0" tIns="18288" bIns="18288" anchor="t">
            <a:spAutoFit/>
          </a:bodyPr>
          <a:lstStyle/>
          <a:p>
            <a:pPr algn="l">
              <a:lnSpc>
                <a:spcPct val="110000"/>
              </a:lnSpc>
            </a:pPr>
            <a:r>
              <a:rPr sz="1150" b="0" i="0">
                <a:solidFill>
                  <a:srgbClr val="333333"/>
                </a:solidFill>
                <a:latin typeface="Calibri"/>
              </a:rPr>
              <a:t>Inline explanation and a required confirmation, not a small badge.</a:t>
            </a:r>
          </a:p>
        </p:txBody>
      </p:sp>
      <p:sp>
        <p:nvSpPr>
          <p:cNvPr id="23" name="TextBox 22"/>
          <p:cNvSpPr txBox="1"/>
          <p:nvPr/>
        </p:nvSpPr>
        <p:spPr>
          <a:xfrm>
            <a:off x="6187287" y="3364991"/>
            <a:ext cx="2590723" cy="256032"/>
          </a:xfrm>
          <a:prstGeom prst="rect">
            <a:avLst/>
          </a:prstGeom>
          <a:noFill/>
        </p:spPr>
        <p:txBody>
          <a:bodyPr wrap="square" lIns="0" rIns="0" tIns="18288" bIns="18288" anchor="t">
            <a:spAutoFit/>
          </a:bodyPr>
          <a:lstStyle/>
          <a:p>
            <a:pPr algn="l">
              <a:lnSpc>
                <a:spcPct val="110000"/>
              </a:lnSpc>
            </a:pPr>
            <a:r>
              <a:rPr sz="1000" b="1" i="0">
                <a:solidFill>
                  <a:srgbClr val="6B6B6B"/>
                </a:solidFill>
                <a:latin typeface="Calibri"/>
              </a:rPr>
              <a:t>E13</a:t>
            </a:r>
          </a:p>
        </p:txBody>
      </p:sp>
      <p:cxnSp>
        <p:nvCxnSpPr>
          <p:cNvPr id="24" name="Connector 23"/>
          <p:cNvCxnSpPr/>
          <p:nvPr/>
        </p:nvCxnSpPr>
        <p:spPr>
          <a:xfrm>
            <a:off x="9006611" y="1536192"/>
            <a:ext cx="2636444" cy="0"/>
          </a:xfrm>
          <a:prstGeom prst="line">
            <a:avLst/>
          </a:prstGeom>
          <a:ln w="12700">
            <a:solidFill>
              <a:srgbClr val="111111"/>
            </a:solidFill>
          </a:ln>
        </p:spPr>
      </p:cxnSp>
      <p:sp>
        <p:nvSpPr>
          <p:cNvPr id="25" name="TextBox 24"/>
          <p:cNvSpPr txBox="1"/>
          <p:nvPr/>
        </p:nvSpPr>
        <p:spPr>
          <a:xfrm>
            <a:off x="9006611" y="1609344"/>
            <a:ext cx="548640" cy="457200"/>
          </a:xfrm>
          <a:prstGeom prst="rect">
            <a:avLst/>
          </a:prstGeom>
          <a:noFill/>
        </p:spPr>
        <p:txBody>
          <a:bodyPr wrap="square" lIns="0" rIns="0" tIns="18288" bIns="18288" anchor="t">
            <a:spAutoFit/>
          </a:bodyPr>
          <a:lstStyle/>
          <a:p>
            <a:pPr algn="l">
              <a:lnSpc>
                <a:spcPct val="100000"/>
              </a:lnSpc>
            </a:pPr>
            <a:r>
              <a:rPr sz="2000" b="0" i="0">
                <a:solidFill>
                  <a:srgbClr val="6B6B6B"/>
                </a:solidFill>
                <a:latin typeface="Cambria"/>
              </a:rPr>
              <a:t>04</a:t>
            </a:r>
          </a:p>
        </p:txBody>
      </p:sp>
      <p:sp>
        <p:nvSpPr>
          <p:cNvPr id="26" name="TextBox 25"/>
          <p:cNvSpPr txBox="1"/>
          <p:nvPr/>
        </p:nvSpPr>
        <p:spPr>
          <a:xfrm>
            <a:off x="9006611" y="2039112"/>
            <a:ext cx="2590723" cy="566928"/>
          </a:xfrm>
          <a:prstGeom prst="rect">
            <a:avLst/>
          </a:prstGeom>
          <a:noFill/>
        </p:spPr>
        <p:txBody>
          <a:bodyPr wrap="square" lIns="0" rIns="0" tIns="18288" bIns="18288" anchor="t">
            <a:spAutoFit/>
          </a:bodyPr>
          <a:lstStyle/>
          <a:p>
            <a:pPr algn="l">
              <a:lnSpc>
                <a:spcPct val="102000"/>
              </a:lnSpc>
            </a:pPr>
            <a:r>
              <a:rPr sz="1400" b="1" i="0">
                <a:solidFill>
                  <a:srgbClr val="111111"/>
                </a:solidFill>
                <a:latin typeface="Calibri"/>
              </a:rPr>
              <a:t>Humans decide</a:t>
            </a:r>
          </a:p>
        </p:txBody>
      </p:sp>
      <p:sp>
        <p:nvSpPr>
          <p:cNvPr id="27" name="TextBox 26"/>
          <p:cNvSpPr txBox="1"/>
          <p:nvPr/>
        </p:nvSpPr>
        <p:spPr>
          <a:xfrm>
            <a:off x="9006611" y="2615184"/>
            <a:ext cx="2590723" cy="777240"/>
          </a:xfrm>
          <a:prstGeom prst="rect">
            <a:avLst/>
          </a:prstGeom>
          <a:noFill/>
        </p:spPr>
        <p:txBody>
          <a:bodyPr wrap="square" lIns="0" rIns="0" tIns="18288" bIns="18288" anchor="t">
            <a:spAutoFit/>
          </a:bodyPr>
          <a:lstStyle/>
          <a:p>
            <a:pPr algn="l">
              <a:lnSpc>
                <a:spcPct val="110000"/>
              </a:lnSpc>
            </a:pPr>
            <a:r>
              <a:rPr sz="1150" b="0" i="0">
                <a:solidFill>
                  <a:srgbClr val="333333"/>
                </a:solidFill>
                <a:latin typeface="Calibri"/>
              </a:rPr>
              <a:t>AI drafts and recommends; a named reviewer records every disposition.</a:t>
            </a:r>
          </a:p>
        </p:txBody>
      </p:sp>
      <p:sp>
        <p:nvSpPr>
          <p:cNvPr id="28" name="TextBox 27"/>
          <p:cNvSpPr txBox="1"/>
          <p:nvPr/>
        </p:nvSpPr>
        <p:spPr>
          <a:xfrm>
            <a:off x="9006611" y="3364991"/>
            <a:ext cx="2590723" cy="256032"/>
          </a:xfrm>
          <a:prstGeom prst="rect">
            <a:avLst/>
          </a:prstGeom>
          <a:noFill/>
        </p:spPr>
        <p:txBody>
          <a:bodyPr wrap="square" lIns="0" rIns="0" tIns="18288" bIns="18288" anchor="t">
            <a:spAutoFit/>
          </a:bodyPr>
          <a:lstStyle/>
          <a:p>
            <a:pPr algn="l">
              <a:lnSpc>
                <a:spcPct val="110000"/>
              </a:lnSpc>
            </a:pPr>
            <a:r>
              <a:rPr sz="1000" b="1" i="0">
                <a:solidFill>
                  <a:srgbClr val="6B6B6B"/>
                </a:solidFill>
                <a:latin typeface="Calibri"/>
              </a:rPr>
              <a:t>E06</a:t>
            </a:r>
          </a:p>
        </p:txBody>
      </p:sp>
      <p:cxnSp>
        <p:nvCxnSpPr>
          <p:cNvPr id="29" name="Connector 28"/>
          <p:cNvCxnSpPr/>
          <p:nvPr/>
        </p:nvCxnSpPr>
        <p:spPr>
          <a:xfrm>
            <a:off x="548640" y="3803904"/>
            <a:ext cx="2636443" cy="0"/>
          </a:xfrm>
          <a:prstGeom prst="line">
            <a:avLst/>
          </a:prstGeom>
          <a:ln w="12700">
            <a:solidFill>
              <a:srgbClr val="111111"/>
            </a:solidFill>
          </a:ln>
        </p:spPr>
      </p:cxnSp>
      <p:sp>
        <p:nvSpPr>
          <p:cNvPr id="30" name="TextBox 29"/>
          <p:cNvSpPr txBox="1"/>
          <p:nvPr/>
        </p:nvSpPr>
        <p:spPr>
          <a:xfrm>
            <a:off x="548640" y="3877056"/>
            <a:ext cx="548640" cy="457200"/>
          </a:xfrm>
          <a:prstGeom prst="rect">
            <a:avLst/>
          </a:prstGeom>
          <a:noFill/>
        </p:spPr>
        <p:txBody>
          <a:bodyPr wrap="square" lIns="0" rIns="0" tIns="18288" bIns="18288" anchor="t">
            <a:spAutoFit/>
          </a:bodyPr>
          <a:lstStyle/>
          <a:p>
            <a:pPr algn="l">
              <a:lnSpc>
                <a:spcPct val="100000"/>
              </a:lnSpc>
            </a:pPr>
            <a:r>
              <a:rPr sz="2000" b="0" i="0">
                <a:solidFill>
                  <a:srgbClr val="6B6B6B"/>
                </a:solidFill>
                <a:latin typeface="Cambria"/>
              </a:rPr>
              <a:t>05</a:t>
            </a:r>
          </a:p>
        </p:txBody>
      </p:sp>
      <p:sp>
        <p:nvSpPr>
          <p:cNvPr id="31" name="TextBox 30"/>
          <p:cNvSpPr txBox="1"/>
          <p:nvPr/>
        </p:nvSpPr>
        <p:spPr>
          <a:xfrm>
            <a:off x="548640" y="4306824"/>
            <a:ext cx="2590723" cy="566928"/>
          </a:xfrm>
          <a:prstGeom prst="rect">
            <a:avLst/>
          </a:prstGeom>
          <a:noFill/>
        </p:spPr>
        <p:txBody>
          <a:bodyPr wrap="square" lIns="0" rIns="0" tIns="18288" bIns="18288" anchor="t">
            <a:spAutoFit/>
          </a:bodyPr>
          <a:lstStyle/>
          <a:p>
            <a:pPr algn="l">
              <a:lnSpc>
                <a:spcPct val="102000"/>
              </a:lnSpc>
            </a:pPr>
            <a:r>
              <a:rPr sz="1400" b="1" i="0">
                <a:solidFill>
                  <a:srgbClr val="111111"/>
                </a:solidFill>
                <a:latin typeface="Calibri"/>
              </a:rPr>
              <a:t>Fresh or flagged</a:t>
            </a:r>
          </a:p>
        </p:txBody>
      </p:sp>
      <p:sp>
        <p:nvSpPr>
          <p:cNvPr id="32" name="TextBox 31"/>
          <p:cNvSpPr txBox="1"/>
          <p:nvPr/>
        </p:nvSpPr>
        <p:spPr>
          <a:xfrm>
            <a:off x="548640" y="4882896"/>
            <a:ext cx="2590723" cy="777240"/>
          </a:xfrm>
          <a:prstGeom prst="rect">
            <a:avLst/>
          </a:prstGeom>
          <a:noFill/>
        </p:spPr>
        <p:txBody>
          <a:bodyPr wrap="square" lIns="0" rIns="0" tIns="18288" bIns="18288" anchor="t">
            <a:spAutoFit/>
          </a:bodyPr>
          <a:lstStyle/>
          <a:p>
            <a:pPr algn="l">
              <a:lnSpc>
                <a:spcPct val="110000"/>
              </a:lnSpc>
            </a:pPr>
            <a:r>
              <a:rPr sz="1150" b="0" i="0">
                <a:solidFill>
                  <a:srgbClr val="333333"/>
                </a:solidFill>
                <a:latin typeface="Calibri"/>
              </a:rPr>
              <a:t>A revoked source invalidates the claims built on it until the set is refreshed.</a:t>
            </a:r>
          </a:p>
        </p:txBody>
      </p:sp>
      <p:sp>
        <p:nvSpPr>
          <p:cNvPr id="33" name="TextBox 32"/>
          <p:cNvSpPr txBox="1"/>
          <p:nvPr/>
        </p:nvSpPr>
        <p:spPr>
          <a:xfrm>
            <a:off x="548640" y="5632704"/>
            <a:ext cx="2590723" cy="256032"/>
          </a:xfrm>
          <a:prstGeom prst="rect">
            <a:avLst/>
          </a:prstGeom>
          <a:noFill/>
        </p:spPr>
        <p:txBody>
          <a:bodyPr wrap="square" lIns="0" rIns="0" tIns="18288" bIns="18288" anchor="t">
            <a:spAutoFit/>
          </a:bodyPr>
          <a:lstStyle/>
          <a:p>
            <a:pPr algn="l">
              <a:lnSpc>
                <a:spcPct val="110000"/>
              </a:lnSpc>
            </a:pPr>
            <a:r>
              <a:rPr sz="1000" b="1" i="0">
                <a:solidFill>
                  <a:srgbClr val="6B6B6B"/>
                </a:solidFill>
                <a:latin typeface="Calibri"/>
              </a:rPr>
              <a:t>E11</a:t>
            </a:r>
          </a:p>
        </p:txBody>
      </p:sp>
      <p:cxnSp>
        <p:nvCxnSpPr>
          <p:cNvPr id="34" name="Connector 33"/>
          <p:cNvCxnSpPr/>
          <p:nvPr/>
        </p:nvCxnSpPr>
        <p:spPr>
          <a:xfrm>
            <a:off x="3367963" y="3803904"/>
            <a:ext cx="2636444" cy="0"/>
          </a:xfrm>
          <a:prstGeom prst="line">
            <a:avLst/>
          </a:prstGeom>
          <a:ln w="12700">
            <a:solidFill>
              <a:srgbClr val="111111"/>
            </a:solidFill>
          </a:ln>
        </p:spPr>
      </p:cxnSp>
      <p:sp>
        <p:nvSpPr>
          <p:cNvPr id="35" name="TextBox 34"/>
          <p:cNvSpPr txBox="1"/>
          <p:nvPr/>
        </p:nvSpPr>
        <p:spPr>
          <a:xfrm>
            <a:off x="3367963" y="3877056"/>
            <a:ext cx="548640" cy="457200"/>
          </a:xfrm>
          <a:prstGeom prst="rect">
            <a:avLst/>
          </a:prstGeom>
          <a:noFill/>
        </p:spPr>
        <p:txBody>
          <a:bodyPr wrap="square" lIns="0" rIns="0" tIns="18288" bIns="18288" anchor="t">
            <a:spAutoFit/>
          </a:bodyPr>
          <a:lstStyle/>
          <a:p>
            <a:pPr algn="l">
              <a:lnSpc>
                <a:spcPct val="100000"/>
              </a:lnSpc>
            </a:pPr>
            <a:r>
              <a:rPr sz="2000" b="0" i="0">
                <a:solidFill>
                  <a:srgbClr val="6B6B6B"/>
                </a:solidFill>
                <a:latin typeface="Cambria"/>
              </a:rPr>
              <a:t>06</a:t>
            </a:r>
          </a:p>
        </p:txBody>
      </p:sp>
      <p:sp>
        <p:nvSpPr>
          <p:cNvPr id="36" name="TextBox 35"/>
          <p:cNvSpPr txBox="1"/>
          <p:nvPr/>
        </p:nvSpPr>
        <p:spPr>
          <a:xfrm>
            <a:off x="3367963" y="4306824"/>
            <a:ext cx="2590723" cy="566928"/>
          </a:xfrm>
          <a:prstGeom prst="rect">
            <a:avLst/>
          </a:prstGeom>
          <a:noFill/>
        </p:spPr>
        <p:txBody>
          <a:bodyPr wrap="square" lIns="0" rIns="0" tIns="18288" bIns="18288" anchor="t">
            <a:spAutoFit/>
          </a:bodyPr>
          <a:lstStyle/>
          <a:p>
            <a:pPr algn="l">
              <a:lnSpc>
                <a:spcPct val="102000"/>
              </a:lnSpc>
            </a:pPr>
            <a:r>
              <a:rPr sz="1400" b="1" i="0">
                <a:solidFill>
                  <a:srgbClr val="111111"/>
                </a:solidFill>
                <a:latin typeface="Calibri"/>
              </a:rPr>
              <a:t>Data stays in place</a:t>
            </a:r>
          </a:p>
        </p:txBody>
      </p:sp>
      <p:sp>
        <p:nvSpPr>
          <p:cNvPr id="37" name="TextBox 36"/>
          <p:cNvSpPr txBox="1"/>
          <p:nvPr/>
        </p:nvSpPr>
        <p:spPr>
          <a:xfrm>
            <a:off x="3367963" y="4882896"/>
            <a:ext cx="2590723" cy="777240"/>
          </a:xfrm>
          <a:prstGeom prst="rect">
            <a:avLst/>
          </a:prstGeom>
          <a:noFill/>
        </p:spPr>
        <p:txBody>
          <a:bodyPr wrap="square" lIns="0" rIns="0" tIns="18288" bIns="18288" anchor="t">
            <a:spAutoFit/>
          </a:bodyPr>
          <a:lstStyle/>
          <a:p>
            <a:pPr algn="l">
              <a:lnSpc>
                <a:spcPct val="110000"/>
              </a:lnSpc>
            </a:pPr>
            <a:r>
              <a:rPr sz="1150" b="0" i="0">
                <a:solidFill>
                  <a:srgbClr val="333333"/>
                </a:solidFill>
                <a:latin typeface="Calibri"/>
              </a:rPr>
              <a:t>Inference runs where each source lives, on premises; no central copy of case data.</a:t>
            </a:r>
          </a:p>
        </p:txBody>
      </p:sp>
      <p:sp>
        <p:nvSpPr>
          <p:cNvPr id="38" name="TextBox 37"/>
          <p:cNvSpPr txBox="1"/>
          <p:nvPr/>
        </p:nvSpPr>
        <p:spPr>
          <a:xfrm>
            <a:off x="3367963" y="5632704"/>
            <a:ext cx="2590723" cy="256032"/>
          </a:xfrm>
          <a:prstGeom prst="rect">
            <a:avLst/>
          </a:prstGeom>
          <a:noFill/>
        </p:spPr>
        <p:txBody>
          <a:bodyPr wrap="square" lIns="0" rIns="0" tIns="18288" bIns="18288" anchor="t">
            <a:spAutoFit/>
          </a:bodyPr>
          <a:lstStyle/>
          <a:p>
            <a:pPr algn="l">
              <a:lnSpc>
                <a:spcPct val="110000"/>
              </a:lnSpc>
            </a:pPr>
            <a:r>
              <a:rPr sz="1000" b="1" i="0">
                <a:solidFill>
                  <a:srgbClr val="6B6B6B"/>
                </a:solidFill>
                <a:latin typeface="Calibri"/>
              </a:rPr>
              <a:t>E14; Inference Mesh</a:t>
            </a:r>
          </a:p>
        </p:txBody>
      </p:sp>
      <p:cxnSp>
        <p:nvCxnSpPr>
          <p:cNvPr id="39" name="Connector 38"/>
          <p:cNvCxnSpPr/>
          <p:nvPr/>
        </p:nvCxnSpPr>
        <p:spPr>
          <a:xfrm>
            <a:off x="6187287" y="3803904"/>
            <a:ext cx="2636444" cy="0"/>
          </a:xfrm>
          <a:prstGeom prst="line">
            <a:avLst/>
          </a:prstGeom>
          <a:ln w="12700">
            <a:solidFill>
              <a:srgbClr val="111111"/>
            </a:solidFill>
          </a:ln>
        </p:spPr>
      </p:cxnSp>
      <p:sp>
        <p:nvSpPr>
          <p:cNvPr id="40" name="TextBox 39"/>
          <p:cNvSpPr txBox="1"/>
          <p:nvPr/>
        </p:nvSpPr>
        <p:spPr>
          <a:xfrm>
            <a:off x="6187287" y="3877056"/>
            <a:ext cx="548640" cy="457200"/>
          </a:xfrm>
          <a:prstGeom prst="rect">
            <a:avLst/>
          </a:prstGeom>
          <a:noFill/>
        </p:spPr>
        <p:txBody>
          <a:bodyPr wrap="square" lIns="0" rIns="0" tIns="18288" bIns="18288" anchor="t">
            <a:spAutoFit/>
          </a:bodyPr>
          <a:lstStyle/>
          <a:p>
            <a:pPr algn="l">
              <a:lnSpc>
                <a:spcPct val="100000"/>
              </a:lnSpc>
            </a:pPr>
            <a:r>
              <a:rPr sz="2000" b="0" i="0">
                <a:solidFill>
                  <a:srgbClr val="6B6B6B"/>
                </a:solidFill>
                <a:latin typeface="Cambria"/>
              </a:rPr>
              <a:t>07</a:t>
            </a:r>
          </a:p>
        </p:txBody>
      </p:sp>
      <p:sp>
        <p:nvSpPr>
          <p:cNvPr id="41" name="TextBox 40"/>
          <p:cNvSpPr txBox="1"/>
          <p:nvPr/>
        </p:nvSpPr>
        <p:spPr>
          <a:xfrm>
            <a:off x="6187287" y="4306824"/>
            <a:ext cx="2590723" cy="566928"/>
          </a:xfrm>
          <a:prstGeom prst="rect">
            <a:avLst/>
          </a:prstGeom>
          <a:noFill/>
        </p:spPr>
        <p:txBody>
          <a:bodyPr wrap="square" lIns="0" rIns="0" tIns="18288" bIns="18288" anchor="t">
            <a:spAutoFit/>
          </a:bodyPr>
          <a:lstStyle/>
          <a:p>
            <a:pPr algn="l">
              <a:lnSpc>
                <a:spcPct val="102000"/>
              </a:lnSpc>
            </a:pPr>
            <a:r>
              <a:rPr sz="1400" b="1" i="0">
                <a:solidFill>
                  <a:srgbClr val="111111"/>
                </a:solidFill>
                <a:latin typeface="Calibri"/>
              </a:rPr>
              <a:t>Exclude rather than redact</a:t>
            </a:r>
          </a:p>
        </p:txBody>
      </p:sp>
      <p:sp>
        <p:nvSpPr>
          <p:cNvPr id="42" name="TextBox 41"/>
          <p:cNvSpPr txBox="1"/>
          <p:nvPr/>
        </p:nvSpPr>
        <p:spPr>
          <a:xfrm>
            <a:off x="6187287" y="4882896"/>
            <a:ext cx="2590723" cy="777240"/>
          </a:xfrm>
          <a:prstGeom prst="rect">
            <a:avLst/>
          </a:prstGeom>
          <a:noFill/>
        </p:spPr>
        <p:txBody>
          <a:bodyPr wrap="square" lIns="0" rIns="0" tIns="18288" bIns="18288" anchor="t">
            <a:spAutoFit/>
          </a:bodyPr>
          <a:lstStyle/>
          <a:p>
            <a:pPr algn="l">
              <a:lnSpc>
                <a:spcPct val="110000"/>
              </a:lnSpc>
            </a:pPr>
            <a:r>
              <a:rPr sz="1150" b="0" i="0">
                <a:solidFill>
                  <a:srgbClr val="333333"/>
                </a:solidFill>
                <a:latin typeface="Calibri"/>
              </a:rPr>
              <a:t>With no field-level redaction, exports drop restricted documents whole.</a:t>
            </a:r>
          </a:p>
        </p:txBody>
      </p:sp>
      <p:sp>
        <p:nvSpPr>
          <p:cNvPr id="43" name="TextBox 42"/>
          <p:cNvSpPr txBox="1"/>
          <p:nvPr/>
        </p:nvSpPr>
        <p:spPr>
          <a:xfrm>
            <a:off x="6187287" y="5632704"/>
            <a:ext cx="2590723" cy="256032"/>
          </a:xfrm>
          <a:prstGeom prst="rect">
            <a:avLst/>
          </a:prstGeom>
          <a:noFill/>
        </p:spPr>
        <p:txBody>
          <a:bodyPr wrap="square" lIns="0" rIns="0" tIns="18288" bIns="18288" anchor="t">
            <a:spAutoFit/>
          </a:bodyPr>
          <a:lstStyle/>
          <a:p>
            <a:pPr algn="l">
              <a:lnSpc>
                <a:spcPct val="110000"/>
              </a:lnSpc>
            </a:pPr>
            <a:r>
              <a:rPr sz="1000" b="1" i="0">
                <a:solidFill>
                  <a:srgbClr val="6B6B6B"/>
                </a:solidFill>
                <a:latin typeface="Calibri"/>
              </a:rPr>
              <a:t>E07, E14</a:t>
            </a:r>
          </a:p>
        </p:txBody>
      </p:sp>
      <p:cxnSp>
        <p:nvCxnSpPr>
          <p:cNvPr id="44" name="Connector 43"/>
          <p:cNvCxnSpPr/>
          <p:nvPr/>
        </p:nvCxnSpPr>
        <p:spPr>
          <a:xfrm>
            <a:off x="9006611" y="3803904"/>
            <a:ext cx="2636444" cy="0"/>
          </a:xfrm>
          <a:prstGeom prst="line">
            <a:avLst/>
          </a:prstGeom>
          <a:ln w="12700">
            <a:solidFill>
              <a:srgbClr val="111111"/>
            </a:solidFill>
          </a:ln>
        </p:spPr>
      </p:cxnSp>
      <p:sp>
        <p:nvSpPr>
          <p:cNvPr id="45" name="TextBox 44"/>
          <p:cNvSpPr txBox="1"/>
          <p:nvPr/>
        </p:nvSpPr>
        <p:spPr>
          <a:xfrm>
            <a:off x="9006611" y="3877056"/>
            <a:ext cx="548640" cy="457200"/>
          </a:xfrm>
          <a:prstGeom prst="rect">
            <a:avLst/>
          </a:prstGeom>
          <a:noFill/>
        </p:spPr>
        <p:txBody>
          <a:bodyPr wrap="square" lIns="0" rIns="0" tIns="18288" bIns="18288" anchor="t">
            <a:spAutoFit/>
          </a:bodyPr>
          <a:lstStyle/>
          <a:p>
            <a:pPr algn="l">
              <a:lnSpc>
                <a:spcPct val="100000"/>
              </a:lnSpc>
            </a:pPr>
            <a:r>
              <a:rPr sz="2000" b="0" i="0">
                <a:solidFill>
                  <a:srgbClr val="6B6B6B"/>
                </a:solidFill>
                <a:latin typeface="Cambria"/>
              </a:rPr>
              <a:t>08</a:t>
            </a:r>
          </a:p>
        </p:txBody>
      </p:sp>
      <p:sp>
        <p:nvSpPr>
          <p:cNvPr id="46" name="TextBox 45"/>
          <p:cNvSpPr txBox="1"/>
          <p:nvPr/>
        </p:nvSpPr>
        <p:spPr>
          <a:xfrm>
            <a:off x="9006611" y="4306824"/>
            <a:ext cx="2590723" cy="566928"/>
          </a:xfrm>
          <a:prstGeom prst="rect">
            <a:avLst/>
          </a:prstGeom>
          <a:noFill/>
        </p:spPr>
        <p:txBody>
          <a:bodyPr wrap="square" lIns="0" rIns="0" tIns="18288" bIns="18288" anchor="t">
            <a:spAutoFit/>
          </a:bodyPr>
          <a:lstStyle/>
          <a:p>
            <a:pPr algn="l">
              <a:lnSpc>
                <a:spcPct val="102000"/>
              </a:lnSpc>
            </a:pPr>
            <a:r>
              <a:rPr sz="1400" b="1" i="0">
                <a:solidFill>
                  <a:srgbClr val="111111"/>
                </a:solidFill>
                <a:latin typeface="Calibri"/>
              </a:rPr>
              <a:t>Check before answering</a:t>
            </a:r>
          </a:p>
        </p:txBody>
      </p:sp>
      <p:sp>
        <p:nvSpPr>
          <p:cNvPr id="47" name="TextBox 46"/>
          <p:cNvSpPr txBox="1"/>
          <p:nvPr/>
        </p:nvSpPr>
        <p:spPr>
          <a:xfrm>
            <a:off x="9006611" y="4882896"/>
            <a:ext cx="2590723" cy="777240"/>
          </a:xfrm>
          <a:prstGeom prst="rect">
            <a:avLst/>
          </a:prstGeom>
          <a:noFill/>
        </p:spPr>
        <p:txBody>
          <a:bodyPr wrap="square" lIns="0" rIns="0" tIns="18288" bIns="18288" anchor="t">
            <a:spAutoFit/>
          </a:bodyPr>
          <a:lstStyle/>
          <a:p>
            <a:pPr algn="l">
              <a:lnSpc>
                <a:spcPct val="110000"/>
              </a:lnSpc>
            </a:pPr>
            <a:r>
              <a:rPr sz="1150" b="0" i="0">
                <a:solidFill>
                  <a:srgbClr val="333333"/>
                </a:solidFill>
                <a:latin typeface="Calibri"/>
              </a:rPr>
              <a:t>Kamiwaza notes after-the-fact logging does not prevent overexposure at answer time, so filtering happens before generation.</a:t>
            </a:r>
          </a:p>
        </p:txBody>
      </p:sp>
      <p:sp>
        <p:nvSpPr>
          <p:cNvPr id="48" name="TextBox 47"/>
          <p:cNvSpPr txBox="1"/>
          <p:nvPr/>
        </p:nvSpPr>
        <p:spPr>
          <a:xfrm>
            <a:off x="9006611" y="5632704"/>
            <a:ext cx="2590723" cy="256032"/>
          </a:xfrm>
          <a:prstGeom prst="rect">
            <a:avLst/>
          </a:prstGeom>
          <a:noFill/>
        </p:spPr>
        <p:txBody>
          <a:bodyPr wrap="square" lIns="0" rIns="0" tIns="18288" bIns="18288" anchor="t">
            <a:spAutoFit/>
          </a:bodyPr>
          <a:lstStyle/>
          <a:p>
            <a:pPr algn="l">
              <a:lnSpc>
                <a:spcPct val="110000"/>
              </a:lnSpc>
            </a:pPr>
            <a:r>
              <a:rPr sz="1000" b="1" i="0">
                <a:solidFill>
                  <a:srgbClr val="6B6B6B"/>
                </a:solidFill>
                <a:latin typeface="Calibri"/>
              </a:rPr>
              <a:t>Kamiwaza security page</a:t>
            </a:r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548640" y="347472"/>
            <a:ext cx="7315200" cy="274320"/>
          </a:xfrm>
          <a:prstGeom prst="rect">
            <a:avLst/>
          </a:prstGeom>
          <a:noFill/>
        </p:spPr>
        <p:txBody>
          <a:bodyPr wrap="square" lIns="0" rIns="0" tIns="18288" bIns="18288" anchor="t">
            <a:spAutoFit/>
          </a:bodyPr>
          <a:lstStyle/>
          <a:p>
            <a:pPr algn="l">
              <a:lnSpc>
                <a:spcPct val="110000"/>
              </a:lnSpc>
            </a:pPr>
            <a:r>
              <a:rPr sz="1000" b="1" i="0">
                <a:solidFill>
                  <a:srgbClr val="6B6B6B"/>
                </a:solidFill>
                <a:latin typeface="Calibri"/>
              </a:rPr>
              <a:t>10   CONSTRAINTS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548640" y="566928"/>
            <a:ext cx="11094415" cy="685800"/>
          </a:xfrm>
          <a:prstGeom prst="rect">
            <a:avLst/>
          </a:prstGeom>
          <a:noFill/>
        </p:spPr>
        <p:txBody>
          <a:bodyPr wrap="square" lIns="0" rIns="0" tIns="18288" bIns="18288" anchor="t">
            <a:spAutoFit/>
          </a:bodyPr>
          <a:lstStyle/>
          <a:p>
            <a:pPr algn="l">
              <a:lnSpc>
                <a:spcPct val="100000"/>
              </a:lnSpc>
            </a:pPr>
            <a:r>
              <a:rPr sz="2800" b="0" i="0">
                <a:solidFill>
                  <a:srgbClr val="111111"/>
                </a:solidFill>
                <a:latin typeface="Cambria"/>
              </a:rPr>
              <a:t>What the first release has to fit inside</a:t>
            </a:r>
          </a:p>
        </p:txBody>
      </p:sp>
      <p:cxnSp>
        <p:nvCxnSpPr>
          <p:cNvPr id="4" name="Connector 3"/>
          <p:cNvCxnSpPr/>
          <p:nvPr/>
        </p:nvCxnSpPr>
        <p:spPr>
          <a:xfrm>
            <a:off x="548640" y="1298448"/>
            <a:ext cx="11094415" cy="0"/>
          </a:xfrm>
          <a:prstGeom prst="line">
            <a:avLst/>
          </a:prstGeom>
          <a:ln w="9525">
            <a:solidFill>
              <a:srgbClr val="111111"/>
            </a:solidFill>
          </a:ln>
        </p:spPr>
      </p:cxnSp>
      <p:cxnSp>
        <p:nvCxnSpPr>
          <p:cNvPr id="5" name="Connector 4"/>
          <p:cNvCxnSpPr/>
          <p:nvPr/>
        </p:nvCxnSpPr>
        <p:spPr>
          <a:xfrm>
            <a:off x="548640" y="6382512"/>
            <a:ext cx="11094415" cy="0"/>
          </a:xfrm>
          <a:prstGeom prst="line">
            <a:avLst/>
          </a:prstGeom>
          <a:ln w="6350">
            <a:solidFill>
              <a:srgbClr val="BFBFBF"/>
            </a:solidFill>
          </a:ln>
        </p:spPr>
      </p:cxnSp>
      <p:sp>
        <p:nvSpPr>
          <p:cNvPr id="6" name="TextBox 5"/>
          <p:cNvSpPr txBox="1"/>
          <p:nvPr/>
        </p:nvSpPr>
        <p:spPr>
          <a:xfrm>
            <a:off x="548640" y="6428232"/>
            <a:ext cx="4572000" cy="274320"/>
          </a:xfrm>
          <a:prstGeom prst="rect">
            <a:avLst/>
          </a:prstGeom>
          <a:noFill/>
        </p:spPr>
        <p:txBody>
          <a:bodyPr wrap="square" lIns="0" rIns="0" tIns="18288" bIns="18288" anchor="t">
            <a:spAutoFit/>
          </a:bodyPr>
          <a:lstStyle/>
          <a:p>
            <a:pPr algn="l">
              <a:lnSpc>
                <a:spcPct val="110000"/>
              </a:lnSpc>
            </a:pPr>
            <a:r>
              <a:rPr sz="900" b="0" i="0">
                <a:solidFill>
                  <a:srgbClr val="6B6B6B"/>
                </a:solidFill>
                <a:latin typeface="Calibri"/>
              </a:rPr>
              <a:t>Draft - for S to review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7071055" y="6428232"/>
            <a:ext cx="4572000" cy="274320"/>
          </a:xfrm>
          <a:prstGeom prst="rect">
            <a:avLst/>
          </a:prstGeom>
          <a:noFill/>
        </p:spPr>
        <p:txBody>
          <a:bodyPr wrap="square" lIns="0" rIns="0" tIns="18288" bIns="18288" anchor="t">
            <a:spAutoFit/>
          </a:bodyPr>
          <a:lstStyle/>
          <a:p>
            <a:pPr algn="r">
              <a:lnSpc>
                <a:spcPct val="110000"/>
              </a:lnSpc>
            </a:pPr>
            <a:r>
              <a:rPr sz="900" b="0" i="0">
                <a:solidFill>
                  <a:srgbClr val="6B6B6B"/>
                </a:solidFill>
                <a:latin typeface="Calibri"/>
              </a:rPr>
              <a:t>Northstar operational review   10 / 14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548640" y="6053328"/>
            <a:ext cx="11094415" cy="292608"/>
          </a:xfrm>
          <a:prstGeom prst="rect">
            <a:avLst/>
          </a:prstGeom>
          <a:noFill/>
        </p:spPr>
        <p:txBody>
          <a:bodyPr wrap="square" lIns="0" rIns="0" tIns="18288" bIns="18288" anchor="t">
            <a:spAutoFit/>
          </a:bodyPr>
          <a:lstStyle/>
          <a:p>
            <a:pPr algn="l">
              <a:lnSpc>
                <a:spcPct val="110000"/>
              </a:lnSpc>
            </a:pPr>
            <a:r>
              <a:rPr sz="900" b="0" i="1">
                <a:solidFill>
                  <a:srgbClr val="6B6B6B"/>
                </a:solidFill>
                <a:latin typeface="Calibri"/>
              </a:rPr>
              <a:t>Sources: Customer Scenario; E05, E06, E07, E08, E09, E12, E14. The submission deadline is not in the case materials.</a:t>
            </a:r>
          </a:p>
        </p:txBody>
      </p:sp>
      <p:sp>
        <p:nvSpPr>
          <p:cNvPr id="9" name="TextBox 8"/>
          <p:cNvSpPr txBox="1"/>
          <p:nvPr/>
        </p:nvSpPr>
        <p:spPr>
          <a:xfrm>
            <a:off x="548640" y="1508760"/>
            <a:ext cx="2636443" cy="411480"/>
          </a:xfrm>
          <a:prstGeom prst="rect">
            <a:avLst/>
          </a:prstGeom>
          <a:noFill/>
        </p:spPr>
        <p:txBody>
          <a:bodyPr wrap="square" lIns="0" rIns="0" tIns="18288" bIns="18288" anchor="t">
            <a:spAutoFit/>
          </a:bodyPr>
          <a:lstStyle/>
          <a:p>
            <a:pPr algn="l">
              <a:lnSpc>
                <a:spcPct val="100000"/>
              </a:lnSpc>
            </a:pPr>
            <a:r>
              <a:rPr sz="2000" b="0" i="0">
                <a:solidFill>
                  <a:srgbClr val="111111"/>
                </a:solidFill>
                <a:latin typeface="Cambria"/>
              </a:rPr>
              <a:t>Technical</a:t>
            </a:r>
          </a:p>
        </p:txBody>
      </p:sp>
      <p:cxnSp>
        <p:nvCxnSpPr>
          <p:cNvPr id="10" name="Connector 9"/>
          <p:cNvCxnSpPr/>
          <p:nvPr/>
        </p:nvCxnSpPr>
        <p:spPr>
          <a:xfrm>
            <a:off x="548640" y="1965960"/>
            <a:ext cx="2636443" cy="0"/>
          </a:xfrm>
          <a:prstGeom prst="line">
            <a:avLst/>
          </a:prstGeom>
          <a:ln w="9525">
            <a:solidFill>
              <a:srgbClr val="111111"/>
            </a:solidFill>
          </a:ln>
        </p:spPr>
      </p:cxnSp>
      <p:sp>
        <p:nvSpPr>
          <p:cNvPr id="11" name="TextBox 10"/>
          <p:cNvSpPr txBox="1"/>
          <p:nvPr/>
        </p:nvSpPr>
        <p:spPr>
          <a:xfrm>
            <a:off x="548640" y="2084831"/>
            <a:ext cx="2636443" cy="3931920"/>
          </a:xfrm>
          <a:prstGeom prst="rect">
            <a:avLst/>
          </a:prstGeom>
          <a:noFill/>
        </p:spPr>
        <p:txBody>
          <a:bodyPr wrap="square" lIns="0" rIns="0" tIns="18288" bIns="18288" anchor="t">
            <a:spAutoFit/>
          </a:bodyPr>
          <a:lstStyle/>
          <a:p>
            <a:pPr algn="l">
              <a:lnSpc>
                <a:spcPct val="110000"/>
              </a:lnSpc>
              <a:spcAft>
                <a:spcPts val="100"/>
              </a:spcAft>
            </a:pPr>
            <a:r>
              <a:rPr sz="1200" b="0" i="0">
                <a:solidFill>
                  <a:srgbClr val="111111"/>
                </a:solidFill>
                <a:latin typeface="Calibri"/>
              </a:rPr>
              <a:t>On premises only; data cannot leave Northstar</a:t>
            </a:r>
          </a:p>
          <a:p>
            <a:pPr algn="l">
              <a:lnSpc>
                <a:spcPct val="110000"/>
              </a:lnSpc>
              <a:spcAft>
                <a:spcPts val="900"/>
              </a:spcAft>
            </a:pPr>
            <a:r>
              <a:rPr sz="1000" b="1" i="0">
                <a:solidFill>
                  <a:srgbClr val="6B6B6B"/>
                </a:solidFill>
                <a:latin typeface="Calibri"/>
              </a:rPr>
              <a:t>Scenario</a:t>
            </a:r>
          </a:p>
          <a:p>
            <a:pPr algn="l">
              <a:lnSpc>
                <a:spcPct val="110000"/>
              </a:lnSpc>
              <a:spcAft>
                <a:spcPts val="100"/>
              </a:spcAft>
            </a:pPr>
            <a:r>
              <a:rPr sz="1200" b="0" i="0">
                <a:solidFill>
                  <a:srgbClr val="111111"/>
                </a:solidFill>
                <a:latin typeface="Calibri"/>
              </a:rPr>
              <a:t>Reliable connectors only for case system and document repository</a:t>
            </a:r>
          </a:p>
          <a:p>
            <a:pPr algn="l">
              <a:lnSpc>
                <a:spcPct val="110000"/>
              </a:lnSpc>
              <a:spcAft>
                <a:spcPts val="900"/>
              </a:spcAft>
            </a:pPr>
            <a:r>
              <a:rPr sz="1000" b="1" i="0">
                <a:solidFill>
                  <a:srgbClr val="6B6B6B"/>
                </a:solidFill>
                <a:latin typeface="Calibri"/>
              </a:rPr>
              <a:t>E09</a:t>
            </a:r>
          </a:p>
          <a:p>
            <a:pPr algn="l">
              <a:lnSpc>
                <a:spcPct val="110000"/>
              </a:lnSpc>
              <a:spcAft>
                <a:spcPts val="100"/>
              </a:spcAft>
            </a:pPr>
            <a:r>
              <a:rPr sz="1200" b="0" i="0">
                <a:solidFill>
                  <a:srgbClr val="111111"/>
                </a:solidFill>
                <a:latin typeface="Calibri"/>
              </a:rPr>
              <a:t>Ticketing, call recording and policy each need a new connector and security review</a:t>
            </a:r>
          </a:p>
          <a:p>
            <a:pPr algn="l">
              <a:lnSpc>
                <a:spcPct val="110000"/>
              </a:lnSpc>
              <a:spcAft>
                <a:spcPts val="900"/>
              </a:spcAft>
            </a:pPr>
            <a:r>
              <a:rPr sz="1000" b="1" i="0">
                <a:solidFill>
                  <a:srgbClr val="6B6B6B"/>
                </a:solidFill>
                <a:latin typeface="Calibri"/>
              </a:rPr>
              <a:t>E09</a:t>
            </a:r>
          </a:p>
          <a:p>
            <a:pPr algn="l">
              <a:lnSpc>
                <a:spcPct val="110000"/>
              </a:lnSpc>
              <a:spcAft>
                <a:spcPts val="100"/>
              </a:spcAft>
            </a:pPr>
            <a:r>
              <a:rPr sz="1200" b="0" i="0">
                <a:solidFill>
                  <a:srgbClr val="111111"/>
                </a:solidFill>
                <a:latin typeface="Calibri"/>
              </a:rPr>
              <a:t>No field-level redaction across sources</a:t>
            </a:r>
          </a:p>
          <a:p>
            <a:pPr algn="l">
              <a:lnSpc>
                <a:spcPct val="110000"/>
              </a:lnSpc>
              <a:spcAft>
                <a:spcPts val="900"/>
              </a:spcAft>
            </a:pPr>
            <a:r>
              <a:rPr sz="1000" b="1" i="0">
                <a:solidFill>
                  <a:srgbClr val="6B6B6B"/>
                </a:solidFill>
                <a:latin typeface="Calibri"/>
              </a:rPr>
              <a:t>E14</a:t>
            </a:r>
          </a:p>
          <a:p>
            <a:pPr algn="l">
              <a:lnSpc>
                <a:spcPct val="110000"/>
              </a:lnSpc>
              <a:spcAft>
                <a:spcPts val="100"/>
              </a:spcAft>
            </a:pPr>
            <a:r>
              <a:rPr sz="1200" b="0" i="0">
                <a:solidFill>
                  <a:srgbClr val="111111"/>
                </a:solidFill>
                <a:latin typeface="Calibri"/>
              </a:rPr>
              <a:t>No broader integrations, model training or new identity infrastructure in the window</a:t>
            </a:r>
          </a:p>
          <a:p>
            <a:pPr algn="l">
              <a:lnSpc>
                <a:spcPct val="110000"/>
              </a:lnSpc>
              <a:spcAft>
                <a:spcPts val="900"/>
              </a:spcAft>
            </a:pPr>
            <a:r>
              <a:rPr sz="1000" b="1" i="0">
                <a:solidFill>
                  <a:srgbClr val="6B6B6B"/>
                </a:solidFill>
                <a:latin typeface="Calibri"/>
              </a:rPr>
              <a:t>Scenario</a:t>
            </a:r>
          </a:p>
        </p:txBody>
      </p:sp>
      <p:sp>
        <p:nvSpPr>
          <p:cNvPr id="12" name="TextBox 11"/>
          <p:cNvSpPr txBox="1"/>
          <p:nvPr/>
        </p:nvSpPr>
        <p:spPr>
          <a:xfrm>
            <a:off x="3367963" y="1508760"/>
            <a:ext cx="2636443" cy="411480"/>
          </a:xfrm>
          <a:prstGeom prst="rect">
            <a:avLst/>
          </a:prstGeom>
          <a:noFill/>
        </p:spPr>
        <p:txBody>
          <a:bodyPr wrap="square" lIns="0" rIns="0" tIns="18288" bIns="18288" anchor="t">
            <a:spAutoFit/>
          </a:bodyPr>
          <a:lstStyle/>
          <a:p>
            <a:pPr algn="l">
              <a:lnSpc>
                <a:spcPct val="100000"/>
              </a:lnSpc>
            </a:pPr>
            <a:r>
              <a:rPr sz="2000" b="0" i="0">
                <a:solidFill>
                  <a:srgbClr val="111111"/>
                </a:solidFill>
                <a:latin typeface="Cambria"/>
              </a:rPr>
              <a:t>Compliance</a:t>
            </a:r>
          </a:p>
        </p:txBody>
      </p:sp>
      <p:cxnSp>
        <p:nvCxnSpPr>
          <p:cNvPr id="13" name="Connector 12"/>
          <p:cNvCxnSpPr/>
          <p:nvPr/>
        </p:nvCxnSpPr>
        <p:spPr>
          <a:xfrm>
            <a:off x="3367963" y="1965960"/>
            <a:ext cx="2636444" cy="0"/>
          </a:xfrm>
          <a:prstGeom prst="line">
            <a:avLst/>
          </a:prstGeom>
          <a:ln w="9525">
            <a:solidFill>
              <a:srgbClr val="111111"/>
            </a:solidFill>
          </a:ln>
        </p:spPr>
      </p:cxnSp>
      <p:sp>
        <p:nvSpPr>
          <p:cNvPr id="14" name="TextBox 13"/>
          <p:cNvSpPr txBox="1"/>
          <p:nvPr/>
        </p:nvSpPr>
        <p:spPr>
          <a:xfrm>
            <a:off x="3367963" y="2084831"/>
            <a:ext cx="2636443" cy="3931920"/>
          </a:xfrm>
          <a:prstGeom prst="rect">
            <a:avLst/>
          </a:prstGeom>
          <a:noFill/>
        </p:spPr>
        <p:txBody>
          <a:bodyPr wrap="square" lIns="0" rIns="0" tIns="18288" bIns="18288" anchor="t">
            <a:spAutoFit/>
          </a:bodyPr>
          <a:lstStyle/>
          <a:p>
            <a:pPr algn="l">
              <a:lnSpc>
                <a:spcPct val="110000"/>
              </a:lnSpc>
              <a:spcAft>
                <a:spcPts val="100"/>
              </a:spcAft>
            </a:pPr>
            <a:r>
              <a:rPr sz="1200" b="0" i="0">
                <a:solidFill>
                  <a:srgbClr val="111111"/>
                </a:solidFill>
                <a:latin typeface="Calibri"/>
              </a:rPr>
              <a:t>Every material claim links to an authorized source</a:t>
            </a:r>
          </a:p>
          <a:p>
            <a:pPr algn="l">
              <a:lnSpc>
                <a:spcPct val="110000"/>
              </a:lnSpc>
              <a:spcAft>
                <a:spcPts val="900"/>
              </a:spcAft>
            </a:pPr>
            <a:r>
              <a:rPr sz="1000" b="1" i="0">
                <a:solidFill>
                  <a:srgbClr val="6B6B6B"/>
                </a:solidFill>
                <a:latin typeface="Calibri"/>
              </a:rPr>
              <a:t>E06</a:t>
            </a:r>
          </a:p>
          <a:p>
            <a:pPr algn="l">
              <a:lnSpc>
                <a:spcPct val="110000"/>
              </a:lnSpc>
              <a:spcAft>
                <a:spcPts val="100"/>
              </a:spcAft>
            </a:pPr>
            <a:r>
              <a:rPr sz="1200" b="0" i="0">
                <a:solidFill>
                  <a:srgbClr val="111111"/>
                </a:solidFill>
                <a:latin typeface="Calibri"/>
              </a:rPr>
              <a:t>Record keeps approver, source set, model and prompt version, edits, disposition</a:t>
            </a:r>
          </a:p>
          <a:p>
            <a:pPr algn="l">
              <a:lnSpc>
                <a:spcPct val="110000"/>
              </a:lnSpc>
              <a:spcAft>
                <a:spcPts val="900"/>
              </a:spcAft>
            </a:pPr>
            <a:r>
              <a:rPr sz="1000" b="1" i="0">
                <a:solidFill>
                  <a:srgbClr val="6B6B6B"/>
                </a:solidFill>
                <a:latin typeface="Calibri"/>
              </a:rPr>
              <a:t>E06</a:t>
            </a:r>
          </a:p>
          <a:p>
            <a:pPr algn="l">
              <a:lnSpc>
                <a:spcPct val="110000"/>
              </a:lnSpc>
              <a:spcAft>
                <a:spcPts val="100"/>
              </a:spcAft>
            </a:pPr>
            <a:r>
              <a:rPr sz="1200" b="0" i="0">
                <a:solidFill>
                  <a:srgbClr val="111111"/>
                </a:solidFill>
                <a:latin typeface="Calibri"/>
              </a:rPr>
              <a:t>Automated dispositions not approved</a:t>
            </a:r>
          </a:p>
          <a:p>
            <a:pPr algn="l">
              <a:lnSpc>
                <a:spcPct val="110000"/>
              </a:lnSpc>
              <a:spcAft>
                <a:spcPts val="900"/>
              </a:spcAft>
            </a:pPr>
            <a:r>
              <a:rPr sz="1000" b="1" i="0">
                <a:solidFill>
                  <a:srgbClr val="6B6B6B"/>
                </a:solidFill>
                <a:latin typeface="Calibri"/>
              </a:rPr>
              <a:t>E06</a:t>
            </a:r>
          </a:p>
          <a:p>
            <a:pPr algn="l">
              <a:lnSpc>
                <a:spcPct val="110000"/>
              </a:lnSpc>
              <a:spcAft>
                <a:spcPts val="100"/>
              </a:spcAft>
            </a:pPr>
            <a:r>
              <a:rPr sz="1200" b="0" i="0">
                <a:solidFill>
                  <a:srgbClr val="111111"/>
                </a:solidFill>
                <a:latin typeface="Calibri"/>
              </a:rPr>
              <a:t>Use existing access groups; no new identity system</a:t>
            </a:r>
          </a:p>
          <a:p>
            <a:pPr algn="l">
              <a:lnSpc>
                <a:spcPct val="110000"/>
              </a:lnSpc>
              <a:spcAft>
                <a:spcPts val="900"/>
              </a:spcAft>
            </a:pPr>
            <a:r>
              <a:rPr sz="1000" b="1" i="0">
                <a:solidFill>
                  <a:srgbClr val="6B6B6B"/>
                </a:solidFill>
                <a:latin typeface="Calibri"/>
              </a:rPr>
              <a:t>E07</a:t>
            </a:r>
          </a:p>
          <a:p>
            <a:pPr algn="l">
              <a:lnSpc>
                <a:spcPct val="110000"/>
              </a:lnSpc>
              <a:spcAft>
                <a:spcPts val="100"/>
              </a:spcAft>
            </a:pPr>
            <a:r>
              <a:rPr sz="1200" b="0" i="0">
                <a:solidFill>
                  <a:srgbClr val="111111"/>
                </a:solidFill>
                <a:latin typeface="Calibri"/>
              </a:rPr>
              <a:t>Exports reveal no restricted content</a:t>
            </a:r>
          </a:p>
          <a:p>
            <a:pPr algn="l">
              <a:lnSpc>
                <a:spcPct val="110000"/>
              </a:lnSpc>
              <a:spcAft>
                <a:spcPts val="900"/>
              </a:spcAft>
            </a:pPr>
            <a:r>
              <a:rPr sz="1000" b="1" i="0">
                <a:solidFill>
                  <a:srgbClr val="6B6B6B"/>
                </a:solidFill>
                <a:latin typeface="Calibri"/>
              </a:rPr>
              <a:t>E07</a:t>
            </a:r>
          </a:p>
        </p:txBody>
      </p:sp>
      <p:sp>
        <p:nvSpPr>
          <p:cNvPr id="15" name="TextBox 14"/>
          <p:cNvSpPr txBox="1"/>
          <p:nvPr/>
        </p:nvSpPr>
        <p:spPr>
          <a:xfrm>
            <a:off x="6187287" y="1508760"/>
            <a:ext cx="2636443" cy="411480"/>
          </a:xfrm>
          <a:prstGeom prst="rect">
            <a:avLst/>
          </a:prstGeom>
          <a:noFill/>
        </p:spPr>
        <p:txBody>
          <a:bodyPr wrap="square" lIns="0" rIns="0" tIns="18288" bIns="18288" anchor="t">
            <a:spAutoFit/>
          </a:bodyPr>
          <a:lstStyle/>
          <a:p>
            <a:pPr algn="l">
              <a:lnSpc>
                <a:spcPct val="100000"/>
              </a:lnSpc>
            </a:pPr>
            <a:r>
              <a:rPr sz="2000" b="0" i="0">
                <a:solidFill>
                  <a:srgbClr val="111111"/>
                </a:solidFill>
                <a:latin typeface="Cambria"/>
              </a:rPr>
              <a:t>Capacity</a:t>
            </a:r>
          </a:p>
        </p:txBody>
      </p:sp>
      <p:cxnSp>
        <p:nvCxnSpPr>
          <p:cNvPr id="16" name="Connector 15"/>
          <p:cNvCxnSpPr/>
          <p:nvPr/>
        </p:nvCxnSpPr>
        <p:spPr>
          <a:xfrm>
            <a:off x="6187287" y="1965960"/>
            <a:ext cx="2636444" cy="0"/>
          </a:xfrm>
          <a:prstGeom prst="line">
            <a:avLst/>
          </a:prstGeom>
          <a:ln w="9525">
            <a:solidFill>
              <a:srgbClr val="111111"/>
            </a:solidFill>
          </a:ln>
        </p:spPr>
      </p:cxnSp>
      <p:sp>
        <p:nvSpPr>
          <p:cNvPr id="17" name="TextBox 16"/>
          <p:cNvSpPr txBox="1"/>
          <p:nvPr/>
        </p:nvSpPr>
        <p:spPr>
          <a:xfrm>
            <a:off x="6187287" y="2084831"/>
            <a:ext cx="2636443" cy="3931920"/>
          </a:xfrm>
          <a:prstGeom prst="rect">
            <a:avLst/>
          </a:prstGeom>
          <a:noFill/>
        </p:spPr>
        <p:txBody>
          <a:bodyPr wrap="square" lIns="0" rIns="0" tIns="18288" bIns="18288" anchor="t">
            <a:spAutoFit/>
          </a:bodyPr>
          <a:lstStyle/>
          <a:p>
            <a:pPr algn="l">
              <a:lnSpc>
                <a:spcPct val="110000"/>
              </a:lnSpc>
              <a:spcAft>
                <a:spcPts val="100"/>
              </a:spcAft>
            </a:pPr>
            <a:r>
              <a:rPr sz="1200" b="0" i="0">
                <a:solidFill>
                  <a:srgbClr val="111111"/>
                </a:solidFill>
                <a:latin typeface="Calibri"/>
              </a:rPr>
              <a:t>Two engineers and one product designer for the first four weeks</a:t>
            </a:r>
          </a:p>
          <a:p>
            <a:pPr algn="l">
              <a:lnSpc>
                <a:spcPct val="110000"/>
              </a:lnSpc>
              <a:spcAft>
                <a:spcPts val="900"/>
              </a:spcAft>
            </a:pPr>
            <a:r>
              <a:rPr sz="1000" b="1" i="0">
                <a:solidFill>
                  <a:srgbClr val="6B6B6B"/>
                </a:solidFill>
                <a:latin typeface="Calibri"/>
              </a:rPr>
              <a:t>Scenario</a:t>
            </a:r>
          </a:p>
          <a:p>
            <a:pPr algn="l">
              <a:lnSpc>
                <a:spcPct val="110000"/>
              </a:lnSpc>
              <a:spcAft>
                <a:spcPts val="100"/>
              </a:spcAft>
            </a:pPr>
            <a:r>
              <a:rPr sz="1200" b="0" i="0">
                <a:solidFill>
                  <a:srgbClr val="111111"/>
                </a:solidFill>
                <a:latin typeface="Calibri"/>
              </a:rPr>
              <a:t>One engineer moves to another commitment after four weeks</a:t>
            </a:r>
          </a:p>
          <a:p>
            <a:pPr algn="l">
              <a:lnSpc>
                <a:spcPct val="110000"/>
              </a:lnSpc>
              <a:spcAft>
                <a:spcPts val="900"/>
              </a:spcAft>
            </a:pPr>
            <a:r>
              <a:rPr sz="1000" b="1" i="0">
                <a:solidFill>
                  <a:srgbClr val="6B6B6B"/>
                </a:solidFill>
                <a:latin typeface="Calibri"/>
              </a:rPr>
              <a:t>E09</a:t>
            </a:r>
          </a:p>
          <a:p>
            <a:pPr algn="l">
              <a:lnSpc>
                <a:spcPct val="110000"/>
              </a:lnSpc>
              <a:spcAft>
                <a:spcPts val="100"/>
              </a:spcAft>
            </a:pPr>
            <a:r>
              <a:rPr sz="1200" b="0" i="0">
                <a:solidFill>
                  <a:srgbClr val="111111"/>
                </a:solidFill>
                <a:latin typeface="Calibri"/>
              </a:rPr>
              <a:t>No engineering estimate exists for the CTO's demo</a:t>
            </a:r>
          </a:p>
          <a:p>
            <a:pPr algn="l">
              <a:lnSpc>
                <a:spcPct val="110000"/>
              </a:lnSpc>
              <a:spcAft>
                <a:spcPts val="900"/>
              </a:spcAft>
            </a:pPr>
            <a:r>
              <a:rPr sz="1000" b="1" i="0">
                <a:solidFill>
                  <a:srgbClr val="6B6B6B"/>
                </a:solidFill>
                <a:latin typeface="Calibri"/>
              </a:rPr>
              <a:t>E08</a:t>
            </a:r>
          </a:p>
          <a:p>
            <a:pPr algn="l">
              <a:lnSpc>
                <a:spcPct val="110000"/>
              </a:lnSpc>
              <a:spcAft>
                <a:spcPts val="100"/>
              </a:spcAft>
            </a:pPr>
            <a:r>
              <a:rPr sz="1200" b="0" i="0">
                <a:solidFill>
                  <a:srgbClr val="111111"/>
                </a:solidFill>
                <a:latin typeface="Calibri"/>
              </a:rPr>
              <a:t>Designer availability after week 4: unknown</a:t>
            </a:r>
          </a:p>
          <a:p>
            <a:pPr algn="l">
              <a:lnSpc>
                <a:spcPct val="110000"/>
              </a:lnSpc>
              <a:spcAft>
                <a:spcPts val="900"/>
              </a:spcAft>
            </a:pPr>
            <a:r>
              <a:rPr sz="1000" b="1" i="0">
                <a:solidFill>
                  <a:srgbClr val="6B6B6B"/>
                </a:solidFill>
                <a:latin typeface="Calibri"/>
              </a:rPr>
              <a:t>Assumption gap</a:t>
            </a:r>
          </a:p>
        </p:txBody>
      </p:sp>
      <p:sp>
        <p:nvSpPr>
          <p:cNvPr id="18" name="TextBox 17"/>
          <p:cNvSpPr txBox="1"/>
          <p:nvPr/>
        </p:nvSpPr>
        <p:spPr>
          <a:xfrm>
            <a:off x="9006611" y="1508760"/>
            <a:ext cx="2636443" cy="411480"/>
          </a:xfrm>
          <a:prstGeom prst="rect">
            <a:avLst/>
          </a:prstGeom>
          <a:noFill/>
        </p:spPr>
        <p:txBody>
          <a:bodyPr wrap="square" lIns="0" rIns="0" tIns="18288" bIns="18288" anchor="t">
            <a:spAutoFit/>
          </a:bodyPr>
          <a:lstStyle/>
          <a:p>
            <a:pPr algn="l">
              <a:lnSpc>
                <a:spcPct val="100000"/>
              </a:lnSpc>
            </a:pPr>
            <a:r>
              <a:rPr sz="2000" b="0" i="0">
                <a:solidFill>
                  <a:srgbClr val="111111"/>
                </a:solidFill>
                <a:latin typeface="Cambria"/>
              </a:rPr>
              <a:t>Timing</a:t>
            </a:r>
          </a:p>
        </p:txBody>
      </p:sp>
      <p:cxnSp>
        <p:nvCxnSpPr>
          <p:cNvPr id="19" name="Connector 18"/>
          <p:cNvCxnSpPr/>
          <p:nvPr/>
        </p:nvCxnSpPr>
        <p:spPr>
          <a:xfrm>
            <a:off x="9006611" y="1965960"/>
            <a:ext cx="2636444" cy="0"/>
          </a:xfrm>
          <a:prstGeom prst="line">
            <a:avLst/>
          </a:prstGeom>
          <a:ln w="9525">
            <a:solidFill>
              <a:srgbClr val="111111"/>
            </a:solidFill>
          </a:ln>
        </p:spPr>
      </p:cxnSp>
      <p:sp>
        <p:nvSpPr>
          <p:cNvPr id="20" name="TextBox 19"/>
          <p:cNvSpPr txBox="1"/>
          <p:nvPr/>
        </p:nvSpPr>
        <p:spPr>
          <a:xfrm>
            <a:off x="9006611" y="2084831"/>
            <a:ext cx="2636443" cy="3931920"/>
          </a:xfrm>
          <a:prstGeom prst="rect">
            <a:avLst/>
          </a:prstGeom>
          <a:noFill/>
        </p:spPr>
        <p:txBody>
          <a:bodyPr wrap="square" lIns="0" rIns="0" tIns="18288" bIns="18288" anchor="t">
            <a:spAutoFit/>
          </a:bodyPr>
          <a:lstStyle/>
          <a:p>
            <a:pPr algn="l">
              <a:lnSpc>
                <a:spcPct val="110000"/>
              </a:lnSpc>
              <a:spcAft>
                <a:spcPts val="100"/>
              </a:spcAft>
            </a:pPr>
            <a:r>
              <a:rPr sz="1200" b="0" i="0">
                <a:solidFill>
                  <a:srgbClr val="111111"/>
                </a:solidFill>
                <a:latin typeface="Calibri"/>
              </a:rPr>
              <a:t>Credible first release in six weeks</a:t>
            </a:r>
          </a:p>
          <a:p>
            <a:pPr algn="l">
              <a:lnSpc>
                <a:spcPct val="110000"/>
              </a:lnSpc>
              <a:spcAft>
                <a:spcPts val="900"/>
              </a:spcAft>
            </a:pPr>
            <a:r>
              <a:rPr sz="1000" b="1" i="0">
                <a:solidFill>
                  <a:srgbClr val="6B6B6B"/>
                </a:solidFill>
                <a:latin typeface="Calibri"/>
              </a:rPr>
              <a:t>Scenario</a:t>
            </a:r>
          </a:p>
          <a:p>
            <a:pPr algn="l">
              <a:lnSpc>
                <a:spcPct val="110000"/>
              </a:lnSpc>
              <a:spcAft>
                <a:spcPts val="100"/>
              </a:spcAft>
            </a:pPr>
            <a:r>
              <a:rPr sz="1200" b="0" i="0">
                <a:solidFill>
                  <a:srgbClr val="111111"/>
                </a:solidFill>
                <a:latin typeface="Calibri"/>
              </a:rPr>
              <a:t>Six-week executive demo</a:t>
            </a:r>
          </a:p>
          <a:p>
            <a:pPr algn="l">
              <a:lnSpc>
                <a:spcPct val="110000"/>
              </a:lnSpc>
              <a:spcAft>
                <a:spcPts val="900"/>
              </a:spcAft>
            </a:pPr>
            <a:r>
              <a:rPr sz="1000" b="1" i="0">
                <a:solidFill>
                  <a:srgbClr val="6B6B6B"/>
                </a:solidFill>
                <a:latin typeface="Calibri"/>
              </a:rPr>
              <a:t>E08</a:t>
            </a:r>
          </a:p>
          <a:p>
            <a:pPr algn="l">
              <a:lnSpc>
                <a:spcPct val="110000"/>
              </a:lnSpc>
              <a:spcAft>
                <a:spcPts val="100"/>
              </a:spcAft>
            </a:pPr>
            <a:r>
              <a:rPr sz="1200" b="0" i="0">
                <a:solidFill>
                  <a:srgbClr val="111111"/>
                </a:solidFill>
                <a:latin typeface="Calibri"/>
              </a:rPr>
              <a:t>40% shorter median cycle time this quarter</a:t>
            </a:r>
          </a:p>
          <a:p>
            <a:pPr algn="l">
              <a:lnSpc>
                <a:spcPct val="110000"/>
              </a:lnSpc>
              <a:spcAft>
                <a:spcPts val="900"/>
              </a:spcAft>
            </a:pPr>
            <a:r>
              <a:rPr sz="1000" b="1" i="0">
                <a:solidFill>
                  <a:srgbClr val="6B6B6B"/>
                </a:solidFill>
                <a:latin typeface="Calibri"/>
              </a:rPr>
              <a:t>E05</a:t>
            </a:r>
          </a:p>
          <a:p>
            <a:pPr algn="l">
              <a:lnSpc>
                <a:spcPct val="110000"/>
              </a:lnSpc>
              <a:spcAft>
                <a:spcPts val="100"/>
              </a:spcAft>
            </a:pPr>
            <a:r>
              <a:rPr sz="1200" b="0" i="0">
                <a:solidFill>
                  <a:srgbClr val="111111"/>
                </a:solidFill>
                <a:latin typeface="Calibri"/>
              </a:rPr>
              <a:t>Renewal decision in ten weeks</a:t>
            </a:r>
          </a:p>
          <a:p>
            <a:pPr algn="l">
              <a:lnSpc>
                <a:spcPct val="110000"/>
              </a:lnSpc>
              <a:spcAft>
                <a:spcPts val="900"/>
              </a:spcAft>
            </a:pPr>
            <a:r>
              <a:rPr sz="1000" b="1" i="0">
                <a:solidFill>
                  <a:srgbClr val="6B6B6B"/>
                </a:solidFill>
                <a:latin typeface="Calibri"/>
              </a:rPr>
              <a:t>E12</a:t>
            </a:r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548640" y="347472"/>
            <a:ext cx="7315200" cy="274320"/>
          </a:xfrm>
          <a:prstGeom prst="rect">
            <a:avLst/>
          </a:prstGeom>
          <a:noFill/>
        </p:spPr>
        <p:txBody>
          <a:bodyPr wrap="square" lIns="0" rIns="0" tIns="18288" bIns="18288" anchor="t">
            <a:spAutoFit/>
          </a:bodyPr>
          <a:lstStyle/>
          <a:p>
            <a:pPr algn="l">
              <a:lnSpc>
                <a:spcPct val="110000"/>
              </a:lnSpc>
            </a:pPr>
            <a:r>
              <a:rPr sz="1000" b="1" i="0">
                <a:solidFill>
                  <a:srgbClr val="6B6B6B"/>
                </a:solidFill>
                <a:latin typeface="Calibri"/>
              </a:rPr>
              <a:t>11   TRADEOFFS AND RESPONSE TO COMMERCIAL PRESSURE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548640" y="566928"/>
            <a:ext cx="11094415" cy="685800"/>
          </a:xfrm>
          <a:prstGeom prst="rect">
            <a:avLst/>
          </a:prstGeom>
          <a:noFill/>
        </p:spPr>
        <p:txBody>
          <a:bodyPr wrap="square" lIns="0" rIns="0" tIns="18288" bIns="18288" anchor="t">
            <a:spAutoFit/>
          </a:bodyPr>
          <a:lstStyle/>
          <a:p>
            <a:pPr algn="l">
              <a:lnSpc>
                <a:spcPct val="100000"/>
              </a:lnSpc>
            </a:pPr>
            <a:r>
              <a:rPr sz="2800" b="0" i="0">
                <a:solidFill>
                  <a:srgbClr val="111111"/>
                </a:solidFill>
                <a:latin typeface="Cambria"/>
              </a:rPr>
              <a:t>Show a governed slice that ships, plus a costed path to the rest</a:t>
            </a:r>
          </a:p>
        </p:txBody>
      </p:sp>
      <p:cxnSp>
        <p:nvCxnSpPr>
          <p:cNvPr id="4" name="Connector 3"/>
          <p:cNvCxnSpPr/>
          <p:nvPr/>
        </p:nvCxnSpPr>
        <p:spPr>
          <a:xfrm>
            <a:off x="548640" y="1298448"/>
            <a:ext cx="11094415" cy="0"/>
          </a:xfrm>
          <a:prstGeom prst="line">
            <a:avLst/>
          </a:prstGeom>
          <a:ln w="9525">
            <a:solidFill>
              <a:srgbClr val="111111"/>
            </a:solidFill>
          </a:ln>
        </p:spPr>
      </p:cxnSp>
      <p:cxnSp>
        <p:nvCxnSpPr>
          <p:cNvPr id="5" name="Connector 4"/>
          <p:cNvCxnSpPr/>
          <p:nvPr/>
        </p:nvCxnSpPr>
        <p:spPr>
          <a:xfrm>
            <a:off x="548640" y="6382512"/>
            <a:ext cx="11094415" cy="0"/>
          </a:xfrm>
          <a:prstGeom prst="line">
            <a:avLst/>
          </a:prstGeom>
          <a:ln w="6350">
            <a:solidFill>
              <a:srgbClr val="BFBFBF"/>
            </a:solidFill>
          </a:ln>
        </p:spPr>
      </p:cxnSp>
      <p:sp>
        <p:nvSpPr>
          <p:cNvPr id="6" name="TextBox 5"/>
          <p:cNvSpPr txBox="1"/>
          <p:nvPr/>
        </p:nvSpPr>
        <p:spPr>
          <a:xfrm>
            <a:off x="548640" y="6428232"/>
            <a:ext cx="4572000" cy="274320"/>
          </a:xfrm>
          <a:prstGeom prst="rect">
            <a:avLst/>
          </a:prstGeom>
          <a:noFill/>
        </p:spPr>
        <p:txBody>
          <a:bodyPr wrap="square" lIns="0" rIns="0" tIns="18288" bIns="18288" anchor="t">
            <a:spAutoFit/>
          </a:bodyPr>
          <a:lstStyle/>
          <a:p>
            <a:pPr algn="l">
              <a:lnSpc>
                <a:spcPct val="110000"/>
              </a:lnSpc>
            </a:pPr>
            <a:r>
              <a:rPr sz="900" b="0" i="0">
                <a:solidFill>
                  <a:srgbClr val="6B6B6B"/>
                </a:solidFill>
                <a:latin typeface="Calibri"/>
              </a:rPr>
              <a:t>Draft - for S to review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7071055" y="6428232"/>
            <a:ext cx="4572000" cy="274320"/>
          </a:xfrm>
          <a:prstGeom prst="rect">
            <a:avLst/>
          </a:prstGeom>
          <a:noFill/>
        </p:spPr>
        <p:txBody>
          <a:bodyPr wrap="square" lIns="0" rIns="0" tIns="18288" bIns="18288" anchor="t">
            <a:spAutoFit/>
          </a:bodyPr>
          <a:lstStyle/>
          <a:p>
            <a:pPr algn="r">
              <a:lnSpc>
                <a:spcPct val="110000"/>
              </a:lnSpc>
            </a:pPr>
            <a:r>
              <a:rPr sz="900" b="0" i="0">
                <a:solidFill>
                  <a:srgbClr val="6B6B6B"/>
                </a:solidFill>
                <a:latin typeface="Calibri"/>
              </a:rPr>
              <a:t>Northstar operational review   11 / 14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548640" y="6053328"/>
            <a:ext cx="11094415" cy="292608"/>
          </a:xfrm>
          <a:prstGeom prst="rect">
            <a:avLst/>
          </a:prstGeom>
          <a:noFill/>
        </p:spPr>
        <p:txBody>
          <a:bodyPr wrap="square" lIns="0" rIns="0" tIns="18288" bIns="18288" anchor="t">
            <a:spAutoFit/>
          </a:bodyPr>
          <a:lstStyle/>
          <a:p>
            <a:pPr algn="l">
              <a:lnSpc>
                <a:spcPct val="110000"/>
              </a:lnSpc>
            </a:pPr>
            <a:r>
              <a:rPr sz="900" b="0" i="1">
                <a:solidFill>
                  <a:srgbClr val="6B6B6B"/>
                </a:solidFill>
                <a:latin typeface="Calibri"/>
              </a:rPr>
              <a:t>Sources as cited. The fixed metrics view replacing a configurable dashboard is an assumption to test with the CTO and renewal sponsor.</a:t>
            </a:r>
          </a:p>
        </p:txBody>
      </p:sp>
      <p:graphicFrame>
        <p:nvGraphicFramePr>
          <p:cNvPr id="9" name="Table 8"/>
          <p:cNvGraphicFramePr>
            <a:graphicFrameLocks noGrp="1"/>
          </p:cNvGraphicFramePr>
          <p:nvPr/>
        </p:nvGraphicFramePr>
        <p:xfrm>
          <a:off x="548640" y="1508760"/>
          <a:ext cx="11091672" cy="3364992"/>
        </p:xfrm>
        <a:graphic>
          <a:graphicData uri="http://schemas.openxmlformats.org/drawingml/2006/table">
            <a:tbl>
              <a:tblPr firstRow="0" bandRow="0">
                <a:tableStyleId>{5C22544A-7EE6-4342-B048-85BDC9FD1C3A}</a:tableStyleId>
              </a:tblPr>
              <a:tblGrid>
                <a:gridCol w="2377440"/>
                <a:gridCol w="3108960"/>
                <a:gridCol w="3657600"/>
                <a:gridCol w="1947672"/>
              </a:tblGrid>
              <a:tr h="347472">
                <a:tc>
                  <a:txBody>
                    <a:bodyPr wrap="square"/>
                    <a:lstStyle/>
                    <a:p>
                      <a:pPr>
                        <a:lnSpc>
                          <a:spcPct val="100000"/>
                        </a:lnSpc>
                      </a:pPr>
                      <a:r>
                        <a:rPr sz="1100" b="1">
                          <a:solidFill>
                            <a:srgbClr val="FFFFFF"/>
                          </a:solidFill>
                          <a:latin typeface="Calibri"/>
                        </a:rPr>
                        <a:t>Pressure</a:t>
                      </a:r>
                    </a:p>
                  </a:txBody>
                  <a:tcPr marL="45720" marR="45720" marT="13716" marB="13716" anchor="ctr">
                    <a:solidFill>
                      <a:srgbClr val="111111"/>
                    </a:solidFill>
                  </a:tcPr>
                </a:tc>
                <a:tc>
                  <a:txBody>
                    <a:bodyPr wrap="square"/>
                    <a:lstStyle/>
                    <a:p>
                      <a:pPr>
                        <a:lnSpc>
                          <a:spcPct val="100000"/>
                        </a:lnSpc>
                      </a:pPr>
                      <a:r>
                        <a:rPr sz="1100" b="1">
                          <a:solidFill>
                            <a:srgbClr val="FFFFFF"/>
                          </a:solidFill>
                          <a:latin typeface="Calibri"/>
                        </a:rPr>
                        <a:t>We ship</a:t>
                      </a:r>
                    </a:p>
                  </a:txBody>
                  <a:tcPr marL="45720" marR="45720" marT="13716" marB="13716" anchor="ctr">
                    <a:solidFill>
                      <a:srgbClr val="111111"/>
                    </a:solidFill>
                  </a:tcPr>
                </a:tc>
                <a:tc>
                  <a:txBody>
                    <a:bodyPr wrap="square"/>
                    <a:lstStyle/>
                    <a:p>
                      <a:pPr>
                        <a:lnSpc>
                          <a:spcPct val="100000"/>
                        </a:lnSpc>
                      </a:pPr>
                      <a:r>
                        <a:rPr sz="1100" b="1">
                          <a:solidFill>
                            <a:srgbClr val="FFFFFF"/>
                          </a:solidFill>
                          <a:latin typeface="Calibri"/>
                        </a:rPr>
                        <a:t>Why</a:t>
                      </a:r>
                    </a:p>
                  </a:txBody>
                  <a:tcPr marL="45720" marR="45720" marT="13716" marB="13716" anchor="ctr">
                    <a:solidFill>
                      <a:srgbClr val="111111"/>
                    </a:solidFill>
                  </a:tcPr>
                </a:tc>
                <a:tc>
                  <a:txBody>
                    <a:bodyPr wrap="square"/>
                    <a:lstStyle/>
                    <a:p>
                      <a:pPr>
                        <a:lnSpc>
                          <a:spcPct val="100000"/>
                        </a:lnSpc>
                      </a:pPr>
                      <a:r>
                        <a:rPr sz="1100" b="1">
                          <a:solidFill>
                            <a:srgbClr val="FFFFFF"/>
                          </a:solidFill>
                          <a:latin typeface="Calibri"/>
                        </a:rPr>
                        <a:t>Evidence</a:t>
                      </a:r>
                    </a:p>
                  </a:txBody>
                  <a:tcPr marL="45720" marR="45720" marT="13716" marB="13716" anchor="ctr">
                    <a:solidFill>
                      <a:srgbClr val="111111"/>
                    </a:solidFill>
                  </a:tcPr>
                </a:tc>
              </a:tr>
              <a:tr h="603504">
                <a:tc>
                  <a:txBody>
                    <a:bodyPr wrap="square"/>
                    <a:lstStyle/>
                    <a:p>
                      <a:pPr>
                        <a:lnSpc>
                          <a:spcPct val="100000"/>
                        </a:lnSpc>
                      </a:pPr>
                      <a:r>
                        <a:rPr sz="1200" b="1">
                          <a:solidFill>
                            <a:srgbClr val="111111"/>
                          </a:solidFill>
                          <a:latin typeface="Calibri"/>
                        </a:rPr>
                        <a:t>All five sources in the demo (E08)</a:t>
                      </a:r>
                    </a:p>
                  </a:txBody>
                  <a:tcPr marL="45720" marR="45720" marT="13716" marB="13716" anchor="ctr">
                    <a:solidFill>
                      <a:srgbClr val="FFFFFF"/>
                    </a:solidFill>
                  </a:tcPr>
                </a:tc>
                <a:tc>
                  <a:txBody>
                    <a:bodyPr wrap="square"/>
                    <a:lstStyle/>
                    <a:p>
                      <a:pPr>
                        <a:lnSpc>
                          <a:spcPct val="100000"/>
                        </a:lnSpc>
                      </a:pPr>
                      <a:r>
                        <a:rPr sz="1200" b="0">
                          <a:solidFill>
                            <a:srgbClr val="111111"/>
                          </a:solidFill>
                          <a:latin typeface="Calibri"/>
                        </a:rPr>
                        <a:t>Two sources with existing connectors; a sequenced plan for the other three</a:t>
                      </a:r>
                    </a:p>
                  </a:txBody>
                  <a:tcPr marL="45720" marR="45720" marT="13716" marB="13716" anchor="ctr">
                    <a:solidFill>
                      <a:srgbClr val="FFFFFF"/>
                    </a:solidFill>
                  </a:tcPr>
                </a:tc>
                <a:tc>
                  <a:txBody>
                    <a:bodyPr wrap="square"/>
                    <a:lstStyle/>
                    <a:p>
                      <a:pPr>
                        <a:lnSpc>
                          <a:spcPct val="100000"/>
                        </a:lnSpc>
                      </a:pPr>
                      <a:r>
                        <a:rPr sz="1200" b="0">
                          <a:solidFill>
                            <a:srgbClr val="333333"/>
                          </a:solidFill>
                          <a:latin typeface="Calibri"/>
                        </a:rPr>
                        <a:t>Only two connectors are reliable; the sponsor does not need all five at launch</a:t>
                      </a:r>
                    </a:p>
                  </a:txBody>
                  <a:tcPr marL="45720" marR="45720" marT="13716" marB="13716" anchor="ctr">
                    <a:solidFill>
                      <a:srgbClr val="FFFFFF"/>
                    </a:solidFill>
                  </a:tcPr>
                </a:tc>
                <a:tc>
                  <a:txBody>
                    <a:bodyPr wrap="square"/>
                    <a:lstStyle/>
                    <a:p>
                      <a:pPr>
                        <a:lnSpc>
                          <a:spcPct val="100000"/>
                        </a:lnSpc>
                      </a:pPr>
                      <a:r>
                        <a:rPr sz="1100" b="1">
                          <a:solidFill>
                            <a:srgbClr val="6B6B6B"/>
                          </a:solidFill>
                          <a:latin typeface="Calibri"/>
                        </a:rPr>
                        <a:t>E09, E12</a:t>
                      </a:r>
                    </a:p>
                  </a:txBody>
                  <a:tcPr marL="45720" marR="45720" marT="13716" marB="13716" anchor="ctr">
                    <a:solidFill>
                      <a:srgbClr val="FFFFFF"/>
                    </a:solidFill>
                  </a:tcPr>
                </a:tc>
              </a:tr>
              <a:tr h="603504">
                <a:tc>
                  <a:txBody>
                    <a:bodyPr wrap="square"/>
                    <a:lstStyle/>
                    <a:p>
                      <a:pPr>
                        <a:lnSpc>
                          <a:spcPct val="100000"/>
                        </a:lnSpc>
                      </a:pPr>
                      <a:r>
                        <a:rPr sz="1200" b="1">
                          <a:solidFill>
                            <a:srgbClr val="111111"/>
                          </a:solidFill>
                          <a:latin typeface="Calibri"/>
                        </a:rPr>
                        <a:t>Autonomous research and automatic disposition (E08)</a:t>
                      </a:r>
                    </a:p>
                  </a:txBody>
                  <a:tcPr marL="45720" marR="45720" marT="13716" marB="13716" anchor="ctr">
                    <a:solidFill>
                      <a:srgbClr val="F2F2F2"/>
                    </a:solidFill>
                  </a:tcPr>
                </a:tc>
                <a:tc>
                  <a:txBody>
                    <a:bodyPr wrap="square"/>
                    <a:lstStyle/>
                    <a:p>
                      <a:pPr>
                        <a:lnSpc>
                          <a:spcPct val="100000"/>
                        </a:lnSpc>
                      </a:pPr>
                      <a:r>
                        <a:rPr sz="1200" b="0">
                          <a:solidFill>
                            <a:srgbClr val="111111"/>
                          </a:solidFill>
                          <a:latin typeface="Calibri"/>
                        </a:rPr>
                        <a:t>AI-drafted evidence and recommendation; a human disposes</a:t>
                      </a:r>
                    </a:p>
                  </a:txBody>
                  <a:tcPr marL="45720" marR="45720" marT="13716" marB="13716" anchor="ctr">
                    <a:solidFill>
                      <a:srgbClr val="F2F2F2"/>
                    </a:solidFill>
                  </a:tcPr>
                </a:tc>
                <a:tc>
                  <a:txBody>
                    <a:bodyPr wrap="square"/>
                    <a:lstStyle/>
                    <a:p>
                      <a:pPr>
                        <a:lnSpc>
                          <a:spcPct val="100000"/>
                        </a:lnSpc>
                      </a:pPr>
                      <a:r>
                        <a:rPr sz="1200" b="0">
                          <a:solidFill>
                            <a:srgbClr val="333333"/>
                          </a:solidFill>
                          <a:latin typeface="Calibri"/>
                        </a:rPr>
                        <a:t>Compliance has not approved automated dispositions</a:t>
                      </a:r>
                    </a:p>
                  </a:txBody>
                  <a:tcPr marL="45720" marR="45720" marT="13716" marB="13716" anchor="ctr">
                    <a:solidFill>
                      <a:srgbClr val="F2F2F2"/>
                    </a:solidFill>
                  </a:tcPr>
                </a:tc>
                <a:tc>
                  <a:txBody>
                    <a:bodyPr wrap="square"/>
                    <a:lstStyle/>
                    <a:p>
                      <a:pPr>
                        <a:lnSpc>
                          <a:spcPct val="100000"/>
                        </a:lnSpc>
                      </a:pPr>
                      <a:r>
                        <a:rPr sz="1100" b="1">
                          <a:solidFill>
                            <a:srgbClr val="6B6B6B"/>
                          </a:solidFill>
                          <a:latin typeface="Calibri"/>
                        </a:rPr>
                        <a:t>E06</a:t>
                      </a:r>
                    </a:p>
                  </a:txBody>
                  <a:tcPr marL="45720" marR="45720" marT="13716" marB="13716" anchor="ctr">
                    <a:solidFill>
                      <a:srgbClr val="F2F2F2"/>
                    </a:solidFill>
                  </a:tcPr>
                </a:tc>
              </a:tr>
              <a:tr h="603504">
                <a:tc>
                  <a:txBody>
                    <a:bodyPr wrap="square"/>
                    <a:lstStyle/>
                    <a:p>
                      <a:pPr>
                        <a:lnSpc>
                          <a:spcPct val="100000"/>
                        </a:lnSpc>
                      </a:pPr>
                      <a:r>
                        <a:rPr sz="1200" b="1">
                          <a:solidFill>
                            <a:srgbClr val="111111"/>
                          </a:solidFill>
                          <a:latin typeface="Calibri"/>
                        </a:rPr>
                        <a:t>Configurable executive dashboard (E08)</a:t>
                      </a:r>
                    </a:p>
                  </a:txBody>
                  <a:tcPr marL="45720" marR="45720" marT="13716" marB="13716" anchor="ctr">
                    <a:solidFill>
                      <a:srgbClr val="FFFFFF"/>
                    </a:solidFill>
                  </a:tcPr>
                </a:tc>
                <a:tc>
                  <a:txBody>
                    <a:bodyPr wrap="square"/>
                    <a:lstStyle/>
                    <a:p>
                      <a:pPr>
                        <a:lnSpc>
                          <a:spcPct val="100000"/>
                        </a:lnSpc>
                      </a:pPr>
                      <a:r>
                        <a:rPr sz="1200" b="0">
                          <a:solidFill>
                            <a:srgbClr val="111111"/>
                          </a:solidFill>
                          <a:latin typeface="Calibri"/>
                        </a:rPr>
                        <a:t>A fixed adoption and cycle-time view</a:t>
                      </a:r>
                    </a:p>
                  </a:txBody>
                  <a:tcPr marL="45720" marR="45720" marT="13716" marB="13716" anchor="ctr">
                    <a:solidFill>
                      <a:srgbClr val="FFFFFF"/>
                    </a:solidFill>
                  </a:tcPr>
                </a:tc>
                <a:tc>
                  <a:txBody>
                    <a:bodyPr wrap="square"/>
                    <a:lstStyle/>
                    <a:p>
                      <a:pPr>
                        <a:lnSpc>
                          <a:spcPct val="100000"/>
                        </a:lnSpc>
                      </a:pPr>
                      <a:r>
                        <a:rPr sz="1200" b="0">
                          <a:solidFill>
                            <a:srgbClr val="333333"/>
                          </a:solidFill>
                          <a:latin typeface="Calibri"/>
                        </a:rPr>
                        <a:t>Renewal hinges on measurable adoption, not configurability</a:t>
                      </a:r>
                    </a:p>
                  </a:txBody>
                  <a:tcPr marL="45720" marR="45720" marT="13716" marB="13716" anchor="ctr">
                    <a:solidFill>
                      <a:srgbClr val="FFFFFF"/>
                    </a:solidFill>
                  </a:tcPr>
                </a:tc>
                <a:tc>
                  <a:txBody>
                    <a:bodyPr wrap="square"/>
                    <a:lstStyle/>
                    <a:p>
                      <a:pPr>
                        <a:lnSpc>
                          <a:spcPct val="100000"/>
                        </a:lnSpc>
                      </a:pPr>
                      <a:r>
                        <a:rPr sz="1100" b="1">
                          <a:solidFill>
                            <a:srgbClr val="6B6B6B"/>
                          </a:solidFill>
                          <a:latin typeface="Calibri"/>
                        </a:rPr>
                        <a:t>E12, E05</a:t>
                      </a:r>
                    </a:p>
                  </a:txBody>
                  <a:tcPr marL="45720" marR="45720" marT="13716" marB="13716" anchor="ctr">
                    <a:solidFill>
                      <a:srgbClr val="FFFFFF"/>
                    </a:solidFill>
                  </a:tcPr>
                </a:tc>
              </a:tr>
              <a:tr h="603504">
                <a:tc>
                  <a:txBody>
                    <a:bodyPr wrap="square"/>
                    <a:lstStyle/>
                    <a:p>
                      <a:pPr>
                        <a:lnSpc>
                          <a:spcPct val="100000"/>
                        </a:lnSpc>
                      </a:pPr>
                      <a:r>
                        <a:rPr sz="1200" b="1">
                          <a:solidFill>
                            <a:srgbClr val="111111"/>
                          </a:solidFill>
                          <a:latin typeface="Calibri"/>
                        </a:rPr>
                        <a:t>Speed at every step (E05)</a:t>
                      </a:r>
                    </a:p>
                  </a:txBody>
                  <a:tcPr marL="45720" marR="45720" marT="13716" marB="13716" anchor="ctr">
                    <a:solidFill>
                      <a:srgbClr val="F2F2F2"/>
                    </a:solidFill>
                  </a:tcPr>
                </a:tc>
                <a:tc>
                  <a:txBody>
                    <a:bodyPr wrap="square"/>
                    <a:lstStyle/>
                    <a:p>
                      <a:pPr>
                        <a:lnSpc>
                          <a:spcPct val="100000"/>
                        </a:lnSpc>
                      </a:pPr>
                      <a:r>
                        <a:rPr sz="1200" b="0">
                          <a:solidFill>
                            <a:srgbClr val="111111"/>
                          </a:solidFill>
                          <a:latin typeface="Calibri"/>
                        </a:rPr>
                        <a:t>A required confirmation only on low-confidence or stale claims</a:t>
                      </a:r>
                    </a:p>
                  </a:txBody>
                  <a:tcPr marL="45720" marR="45720" marT="13716" marB="13716" anchor="ctr">
                    <a:solidFill>
                      <a:srgbClr val="F2F2F2"/>
                    </a:solidFill>
                  </a:tcPr>
                </a:tc>
                <a:tc>
                  <a:txBody>
                    <a:bodyPr wrap="square"/>
                    <a:lstStyle/>
                    <a:p>
                      <a:pPr>
                        <a:lnSpc>
                          <a:spcPct val="100000"/>
                        </a:lnSpc>
                      </a:pPr>
                      <a:r>
                        <a:rPr sz="1200" b="0">
                          <a:solidFill>
                            <a:srgbClr val="333333"/>
                          </a:solidFill>
                          <a:latin typeface="Calibri"/>
                        </a:rPr>
                        <a:t>Users miss badges; friction is limited to where risk is</a:t>
                      </a:r>
                    </a:p>
                  </a:txBody>
                  <a:tcPr marL="45720" marR="45720" marT="13716" marB="13716" anchor="ctr">
                    <a:solidFill>
                      <a:srgbClr val="F2F2F2"/>
                    </a:solidFill>
                  </a:tcPr>
                </a:tc>
                <a:tc>
                  <a:txBody>
                    <a:bodyPr wrap="square"/>
                    <a:lstStyle/>
                    <a:p>
                      <a:pPr>
                        <a:lnSpc>
                          <a:spcPct val="100000"/>
                        </a:lnSpc>
                      </a:pPr>
                      <a:r>
                        <a:rPr sz="1100" b="1">
                          <a:solidFill>
                            <a:srgbClr val="6B6B6B"/>
                          </a:solidFill>
                          <a:latin typeface="Calibri"/>
                        </a:rPr>
                        <a:t>E13, E11</a:t>
                      </a:r>
                    </a:p>
                  </a:txBody>
                  <a:tcPr marL="45720" marR="45720" marT="13716" marB="13716" anchor="ctr">
                    <a:solidFill>
                      <a:srgbClr val="F2F2F2"/>
                    </a:solidFill>
                  </a:tcPr>
                </a:tc>
              </a:tr>
              <a:tr h="603504">
                <a:tc>
                  <a:txBody>
                    <a:bodyPr wrap="square"/>
                    <a:lstStyle/>
                    <a:p>
                      <a:pPr>
                        <a:lnSpc>
                          <a:spcPct val="100000"/>
                        </a:lnSpc>
                      </a:pPr>
                      <a:r>
                        <a:rPr sz="1200" b="1">
                          <a:solidFill>
                            <a:srgbClr val="111111"/>
                          </a:solidFill>
                          <a:latin typeface="Calibri"/>
                        </a:rPr>
                        <a:t>Field-level redaction (E07)</a:t>
                      </a:r>
                    </a:p>
                  </a:txBody>
                  <a:tcPr marL="45720" marR="45720" marT="13716" marB="13716" anchor="ctr">
                    <a:solidFill>
                      <a:srgbClr val="FFFFFF"/>
                    </a:solidFill>
                  </a:tcPr>
                </a:tc>
                <a:tc>
                  <a:txBody>
                    <a:bodyPr wrap="square"/>
                    <a:lstStyle/>
                    <a:p>
                      <a:pPr>
                        <a:lnSpc>
                          <a:spcPct val="100000"/>
                        </a:lnSpc>
                      </a:pPr>
                      <a:r>
                        <a:rPr sz="1200" b="0">
                          <a:solidFill>
                            <a:srgbClr val="111111"/>
                          </a:solidFill>
                          <a:latin typeface="Calibri"/>
                        </a:rPr>
                        <a:t>Exclude restricted documents from exports</a:t>
                      </a:r>
                    </a:p>
                  </a:txBody>
                  <a:tcPr marL="45720" marR="45720" marT="13716" marB="13716" anchor="ctr">
                    <a:solidFill>
                      <a:srgbClr val="FFFFFF"/>
                    </a:solidFill>
                  </a:tcPr>
                </a:tc>
                <a:tc>
                  <a:txBody>
                    <a:bodyPr wrap="square"/>
                    <a:lstStyle/>
                    <a:p>
                      <a:pPr>
                        <a:lnSpc>
                          <a:spcPct val="100000"/>
                        </a:lnSpc>
                      </a:pPr>
                      <a:r>
                        <a:rPr sz="1200" b="0">
                          <a:solidFill>
                            <a:srgbClr val="333333"/>
                          </a:solidFill>
                          <a:latin typeface="Calibri"/>
                        </a:rPr>
                        <a:t>No redaction exists; building it does not fit four weeks</a:t>
                      </a:r>
                    </a:p>
                  </a:txBody>
                  <a:tcPr marL="45720" marR="45720" marT="13716" marB="13716" anchor="ctr">
                    <a:solidFill>
                      <a:srgbClr val="FFFFFF"/>
                    </a:solidFill>
                  </a:tcPr>
                </a:tc>
                <a:tc>
                  <a:txBody>
                    <a:bodyPr wrap="square"/>
                    <a:lstStyle/>
                    <a:p>
                      <a:pPr>
                        <a:lnSpc>
                          <a:spcPct val="100000"/>
                        </a:lnSpc>
                      </a:pPr>
                      <a:r>
                        <a:rPr sz="1100" b="1">
                          <a:solidFill>
                            <a:srgbClr val="6B6B6B"/>
                          </a:solidFill>
                          <a:latin typeface="Calibri"/>
                        </a:rPr>
                        <a:t>E14, E09</a:t>
                      </a:r>
                    </a:p>
                  </a:txBody>
                  <a:tcPr marL="45720" marR="45720" marT="13716" marB="13716" anchor="ctr">
                    <a:solidFill>
                      <a:srgbClr val="FFFFFF"/>
                    </a:solidFill>
                  </a:tcPr>
                </a:tc>
              </a:tr>
            </a:tbl>
          </a:graphicData>
        </a:graphic>
      </p:graphicFrame>
      <p:sp>
        <p:nvSpPr>
          <p:cNvPr id="10" name="TextBox 9"/>
          <p:cNvSpPr txBox="1"/>
          <p:nvPr/>
        </p:nvSpPr>
        <p:spPr>
          <a:xfrm>
            <a:off x="548640" y="5376672"/>
            <a:ext cx="11094415" cy="640080"/>
          </a:xfrm>
          <a:prstGeom prst="rect">
            <a:avLst/>
          </a:prstGeom>
          <a:noFill/>
        </p:spPr>
        <p:txBody>
          <a:bodyPr wrap="square" lIns="0" rIns="0" tIns="18288" bIns="18288" anchor="t">
            <a:spAutoFit/>
          </a:bodyPr>
          <a:lstStyle/>
          <a:p>
            <a:pPr algn="l">
              <a:lnSpc>
                <a:spcPct val="112000"/>
              </a:lnSpc>
            </a:pPr>
            <a:r>
              <a:rPr sz="1200" b="1" i="0">
                <a:solidFill>
                  <a:srgbClr val="111111"/>
                </a:solidFill>
                <a:latin typeface="Calibri"/>
              </a:rPr>
              <a:t>Message to the CTO  </a:t>
            </a:r>
            <a:r>
              <a:rPr sz="1200" b="0" i="0">
                <a:solidFill>
                  <a:srgbClr val="333333"/>
                </a:solidFill>
                <a:latin typeface="Calibri"/>
              </a:rPr>
              <a:t>The six-week demo runs on real pilot cases from two sources, with every claim traceable and every decision on the record, and it arrives with a costed plan for ticketing, call recording and policy (E08, E09, E12).</a:t>
            </a:r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548640" y="347472"/>
            <a:ext cx="7315200" cy="274320"/>
          </a:xfrm>
          <a:prstGeom prst="rect">
            <a:avLst/>
          </a:prstGeom>
          <a:noFill/>
        </p:spPr>
        <p:txBody>
          <a:bodyPr wrap="square" lIns="0" rIns="0" tIns="18288" bIns="18288" anchor="t">
            <a:spAutoFit/>
          </a:bodyPr>
          <a:lstStyle/>
          <a:p>
            <a:pPr algn="l">
              <a:lnSpc>
                <a:spcPct val="110000"/>
              </a:lnSpc>
            </a:pPr>
            <a:r>
              <a:rPr sz="1000" b="1" i="0">
                <a:solidFill>
                  <a:srgbClr val="6B6B6B"/>
                </a:solidFill>
                <a:latin typeface="Calibri"/>
              </a:rPr>
              <a:t>12   RELEASE PLAN BY WEEK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548640" y="566928"/>
            <a:ext cx="11094415" cy="685800"/>
          </a:xfrm>
          <a:prstGeom prst="rect">
            <a:avLst/>
          </a:prstGeom>
          <a:noFill/>
        </p:spPr>
        <p:txBody>
          <a:bodyPr wrap="square" lIns="0" rIns="0" tIns="18288" bIns="18288" anchor="t">
            <a:spAutoFit/>
          </a:bodyPr>
          <a:lstStyle/>
          <a:p>
            <a:pPr algn="l">
              <a:lnSpc>
                <a:spcPct val="100000"/>
              </a:lnSpc>
            </a:pPr>
            <a:r>
              <a:rPr sz="2800" b="0" i="0">
                <a:solidFill>
                  <a:srgbClr val="111111"/>
                </a:solidFill>
                <a:latin typeface="Cambria"/>
              </a:rPr>
              <a:t>Build in four weeks, prove use by week six, bring proof to renewal</a:t>
            </a:r>
          </a:p>
        </p:txBody>
      </p:sp>
      <p:cxnSp>
        <p:nvCxnSpPr>
          <p:cNvPr id="4" name="Connector 3"/>
          <p:cNvCxnSpPr/>
          <p:nvPr/>
        </p:nvCxnSpPr>
        <p:spPr>
          <a:xfrm>
            <a:off x="548640" y="1298448"/>
            <a:ext cx="11094415" cy="0"/>
          </a:xfrm>
          <a:prstGeom prst="line">
            <a:avLst/>
          </a:prstGeom>
          <a:ln w="9525">
            <a:solidFill>
              <a:srgbClr val="111111"/>
            </a:solidFill>
          </a:ln>
        </p:spPr>
      </p:cxnSp>
      <p:cxnSp>
        <p:nvCxnSpPr>
          <p:cNvPr id="5" name="Connector 4"/>
          <p:cNvCxnSpPr/>
          <p:nvPr/>
        </p:nvCxnSpPr>
        <p:spPr>
          <a:xfrm>
            <a:off x="548640" y="6382512"/>
            <a:ext cx="11094415" cy="0"/>
          </a:xfrm>
          <a:prstGeom prst="line">
            <a:avLst/>
          </a:prstGeom>
          <a:ln w="6350">
            <a:solidFill>
              <a:srgbClr val="BFBFBF"/>
            </a:solidFill>
          </a:ln>
        </p:spPr>
      </p:cxnSp>
      <p:sp>
        <p:nvSpPr>
          <p:cNvPr id="6" name="TextBox 5"/>
          <p:cNvSpPr txBox="1"/>
          <p:nvPr/>
        </p:nvSpPr>
        <p:spPr>
          <a:xfrm>
            <a:off x="548640" y="6428232"/>
            <a:ext cx="4572000" cy="274320"/>
          </a:xfrm>
          <a:prstGeom prst="rect">
            <a:avLst/>
          </a:prstGeom>
          <a:noFill/>
        </p:spPr>
        <p:txBody>
          <a:bodyPr wrap="square" lIns="0" rIns="0" tIns="18288" bIns="18288" anchor="t">
            <a:spAutoFit/>
          </a:bodyPr>
          <a:lstStyle/>
          <a:p>
            <a:pPr algn="l">
              <a:lnSpc>
                <a:spcPct val="110000"/>
              </a:lnSpc>
            </a:pPr>
            <a:r>
              <a:rPr sz="900" b="0" i="0">
                <a:solidFill>
                  <a:srgbClr val="6B6B6B"/>
                </a:solidFill>
                <a:latin typeface="Calibri"/>
              </a:rPr>
              <a:t>Draft - for S to review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7071055" y="6428232"/>
            <a:ext cx="4572000" cy="274320"/>
          </a:xfrm>
          <a:prstGeom prst="rect">
            <a:avLst/>
          </a:prstGeom>
          <a:noFill/>
        </p:spPr>
        <p:txBody>
          <a:bodyPr wrap="square" lIns="0" rIns="0" tIns="18288" bIns="18288" anchor="t">
            <a:spAutoFit/>
          </a:bodyPr>
          <a:lstStyle/>
          <a:p>
            <a:pPr algn="r">
              <a:lnSpc>
                <a:spcPct val="110000"/>
              </a:lnSpc>
            </a:pPr>
            <a:r>
              <a:rPr sz="900" b="0" i="0">
                <a:solidFill>
                  <a:srgbClr val="6B6B6B"/>
                </a:solidFill>
                <a:latin typeface="Calibri"/>
              </a:rPr>
              <a:t>Northstar operational review   12 / 14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548640" y="6053328"/>
            <a:ext cx="11094415" cy="292608"/>
          </a:xfrm>
          <a:prstGeom prst="rect">
            <a:avLst/>
          </a:prstGeom>
          <a:noFill/>
        </p:spPr>
        <p:txBody>
          <a:bodyPr wrap="square" lIns="0" rIns="0" tIns="18288" bIns="18288" anchor="t">
            <a:spAutoFit/>
          </a:bodyPr>
          <a:lstStyle/>
          <a:p>
            <a:pPr algn="l">
              <a:lnSpc>
                <a:spcPct val="110000"/>
              </a:lnSpc>
            </a:pPr>
            <a:r>
              <a:rPr sz="900" b="0" i="1">
                <a:solidFill>
                  <a:srgbClr val="6B6B6B"/>
                </a:solidFill>
                <a:latin typeface="Calibri"/>
              </a:rPr>
              <a:t>Team and dates: Customer Scenario, E08, E09, E12. Weeks count from kickoff; calendar dates are not in the case. Week 5-10 staffing beyond one engineer is an assumption.</a:t>
            </a:r>
          </a:p>
        </p:txBody>
      </p:sp>
      <p:sp>
        <p:nvSpPr>
          <p:cNvPr id="9" name="TextBox 8"/>
          <p:cNvSpPr txBox="1"/>
          <p:nvPr/>
        </p:nvSpPr>
        <p:spPr>
          <a:xfrm>
            <a:off x="2651760" y="1536192"/>
            <a:ext cx="899129" cy="274320"/>
          </a:xfrm>
          <a:prstGeom prst="rect">
            <a:avLst/>
          </a:prstGeom>
          <a:noFill/>
        </p:spPr>
        <p:txBody>
          <a:bodyPr wrap="square" lIns="0" rIns="0" tIns="18288" bIns="18288" anchor="t">
            <a:spAutoFit/>
          </a:bodyPr>
          <a:lstStyle/>
          <a:p>
            <a:pPr algn="ctr">
              <a:lnSpc>
                <a:spcPct val="110000"/>
              </a:lnSpc>
            </a:pPr>
            <a:r>
              <a:rPr sz="1100" b="1" i="0">
                <a:solidFill>
                  <a:srgbClr val="6B6B6B"/>
                </a:solidFill>
                <a:latin typeface="Calibri"/>
              </a:rPr>
              <a:t>W1</a:t>
            </a:r>
          </a:p>
        </p:txBody>
      </p:sp>
      <p:sp>
        <p:nvSpPr>
          <p:cNvPr id="10" name="TextBox 9"/>
          <p:cNvSpPr txBox="1"/>
          <p:nvPr/>
        </p:nvSpPr>
        <p:spPr>
          <a:xfrm>
            <a:off x="3550889" y="1536192"/>
            <a:ext cx="899129" cy="274320"/>
          </a:xfrm>
          <a:prstGeom prst="rect">
            <a:avLst/>
          </a:prstGeom>
          <a:noFill/>
        </p:spPr>
        <p:txBody>
          <a:bodyPr wrap="square" lIns="0" rIns="0" tIns="18288" bIns="18288" anchor="t">
            <a:spAutoFit/>
          </a:bodyPr>
          <a:lstStyle/>
          <a:p>
            <a:pPr algn="ctr">
              <a:lnSpc>
                <a:spcPct val="110000"/>
              </a:lnSpc>
            </a:pPr>
            <a:r>
              <a:rPr sz="1100" b="1" i="0">
                <a:solidFill>
                  <a:srgbClr val="6B6B6B"/>
                </a:solidFill>
                <a:latin typeface="Calibri"/>
              </a:rPr>
              <a:t>W2</a:t>
            </a:r>
          </a:p>
        </p:txBody>
      </p:sp>
      <p:cxnSp>
        <p:nvCxnSpPr>
          <p:cNvPr id="11" name="Connector 10"/>
          <p:cNvCxnSpPr/>
          <p:nvPr/>
        </p:nvCxnSpPr>
        <p:spPr>
          <a:xfrm>
            <a:off x="3550889" y="1828800"/>
            <a:ext cx="0" cy="2852928"/>
          </a:xfrm>
          <a:prstGeom prst="line">
            <a:avLst/>
          </a:prstGeom>
          <a:ln w="5080">
            <a:solidFill>
              <a:srgbClr val="BFBFBF"/>
            </a:solidFill>
          </a:ln>
        </p:spPr>
      </p:cxnSp>
      <p:sp>
        <p:nvSpPr>
          <p:cNvPr id="12" name="TextBox 11"/>
          <p:cNvSpPr txBox="1"/>
          <p:nvPr/>
        </p:nvSpPr>
        <p:spPr>
          <a:xfrm>
            <a:off x="4450019" y="1536192"/>
            <a:ext cx="899129" cy="274320"/>
          </a:xfrm>
          <a:prstGeom prst="rect">
            <a:avLst/>
          </a:prstGeom>
          <a:noFill/>
        </p:spPr>
        <p:txBody>
          <a:bodyPr wrap="square" lIns="0" rIns="0" tIns="18288" bIns="18288" anchor="t">
            <a:spAutoFit/>
          </a:bodyPr>
          <a:lstStyle/>
          <a:p>
            <a:pPr algn="ctr">
              <a:lnSpc>
                <a:spcPct val="110000"/>
              </a:lnSpc>
            </a:pPr>
            <a:r>
              <a:rPr sz="1100" b="1" i="0">
                <a:solidFill>
                  <a:srgbClr val="6B6B6B"/>
                </a:solidFill>
                <a:latin typeface="Calibri"/>
              </a:rPr>
              <a:t>W3</a:t>
            </a:r>
          </a:p>
        </p:txBody>
      </p:sp>
      <p:cxnSp>
        <p:nvCxnSpPr>
          <p:cNvPr id="13" name="Connector 12"/>
          <p:cNvCxnSpPr/>
          <p:nvPr/>
        </p:nvCxnSpPr>
        <p:spPr>
          <a:xfrm>
            <a:off x="4450019" y="1828800"/>
            <a:ext cx="0" cy="2852928"/>
          </a:xfrm>
          <a:prstGeom prst="line">
            <a:avLst/>
          </a:prstGeom>
          <a:ln w="5080">
            <a:solidFill>
              <a:srgbClr val="BFBFBF"/>
            </a:solidFill>
          </a:ln>
        </p:spPr>
      </p:cxnSp>
      <p:sp>
        <p:nvSpPr>
          <p:cNvPr id="14" name="TextBox 13"/>
          <p:cNvSpPr txBox="1"/>
          <p:nvPr/>
        </p:nvSpPr>
        <p:spPr>
          <a:xfrm>
            <a:off x="5349148" y="1536192"/>
            <a:ext cx="899129" cy="274320"/>
          </a:xfrm>
          <a:prstGeom prst="rect">
            <a:avLst/>
          </a:prstGeom>
          <a:noFill/>
        </p:spPr>
        <p:txBody>
          <a:bodyPr wrap="square" lIns="0" rIns="0" tIns="18288" bIns="18288" anchor="t">
            <a:spAutoFit/>
          </a:bodyPr>
          <a:lstStyle/>
          <a:p>
            <a:pPr algn="ctr">
              <a:lnSpc>
                <a:spcPct val="110000"/>
              </a:lnSpc>
            </a:pPr>
            <a:r>
              <a:rPr sz="1100" b="1" i="0">
                <a:solidFill>
                  <a:srgbClr val="111111"/>
                </a:solidFill>
                <a:latin typeface="Calibri"/>
              </a:rPr>
              <a:t>W4</a:t>
            </a:r>
          </a:p>
        </p:txBody>
      </p:sp>
      <p:cxnSp>
        <p:nvCxnSpPr>
          <p:cNvPr id="15" name="Connector 14"/>
          <p:cNvCxnSpPr/>
          <p:nvPr/>
        </p:nvCxnSpPr>
        <p:spPr>
          <a:xfrm>
            <a:off x="5349148" y="1828800"/>
            <a:ext cx="0" cy="2852928"/>
          </a:xfrm>
          <a:prstGeom prst="line">
            <a:avLst/>
          </a:prstGeom>
          <a:ln w="5080">
            <a:solidFill>
              <a:srgbClr val="BFBFBF"/>
            </a:solidFill>
          </a:ln>
        </p:spPr>
      </p:cxnSp>
      <p:sp>
        <p:nvSpPr>
          <p:cNvPr id="16" name="TextBox 15"/>
          <p:cNvSpPr txBox="1"/>
          <p:nvPr/>
        </p:nvSpPr>
        <p:spPr>
          <a:xfrm>
            <a:off x="6248278" y="1536192"/>
            <a:ext cx="899129" cy="274320"/>
          </a:xfrm>
          <a:prstGeom prst="rect">
            <a:avLst/>
          </a:prstGeom>
          <a:noFill/>
        </p:spPr>
        <p:txBody>
          <a:bodyPr wrap="square" lIns="0" rIns="0" tIns="18288" bIns="18288" anchor="t">
            <a:spAutoFit/>
          </a:bodyPr>
          <a:lstStyle/>
          <a:p>
            <a:pPr algn="ctr">
              <a:lnSpc>
                <a:spcPct val="110000"/>
              </a:lnSpc>
            </a:pPr>
            <a:r>
              <a:rPr sz="1100" b="1" i="0">
                <a:solidFill>
                  <a:srgbClr val="6B6B6B"/>
                </a:solidFill>
                <a:latin typeface="Calibri"/>
              </a:rPr>
              <a:t>W5</a:t>
            </a:r>
          </a:p>
        </p:txBody>
      </p:sp>
      <p:cxnSp>
        <p:nvCxnSpPr>
          <p:cNvPr id="17" name="Connector 16"/>
          <p:cNvCxnSpPr/>
          <p:nvPr/>
        </p:nvCxnSpPr>
        <p:spPr>
          <a:xfrm>
            <a:off x="6248278" y="1828800"/>
            <a:ext cx="0" cy="2852928"/>
          </a:xfrm>
          <a:prstGeom prst="line">
            <a:avLst/>
          </a:prstGeom>
          <a:ln w="5080">
            <a:solidFill>
              <a:srgbClr val="BFBFBF"/>
            </a:solidFill>
          </a:ln>
        </p:spPr>
      </p:cxnSp>
      <p:sp>
        <p:nvSpPr>
          <p:cNvPr id="18" name="TextBox 17"/>
          <p:cNvSpPr txBox="1"/>
          <p:nvPr/>
        </p:nvSpPr>
        <p:spPr>
          <a:xfrm>
            <a:off x="7147407" y="1536192"/>
            <a:ext cx="899129" cy="274320"/>
          </a:xfrm>
          <a:prstGeom prst="rect">
            <a:avLst/>
          </a:prstGeom>
          <a:noFill/>
        </p:spPr>
        <p:txBody>
          <a:bodyPr wrap="square" lIns="0" rIns="0" tIns="18288" bIns="18288" anchor="t">
            <a:spAutoFit/>
          </a:bodyPr>
          <a:lstStyle/>
          <a:p>
            <a:pPr algn="ctr">
              <a:lnSpc>
                <a:spcPct val="110000"/>
              </a:lnSpc>
            </a:pPr>
            <a:r>
              <a:rPr sz="1100" b="1" i="0">
                <a:solidFill>
                  <a:srgbClr val="111111"/>
                </a:solidFill>
                <a:latin typeface="Calibri"/>
              </a:rPr>
              <a:t>W6</a:t>
            </a:r>
          </a:p>
        </p:txBody>
      </p:sp>
      <p:cxnSp>
        <p:nvCxnSpPr>
          <p:cNvPr id="19" name="Connector 18"/>
          <p:cNvCxnSpPr/>
          <p:nvPr/>
        </p:nvCxnSpPr>
        <p:spPr>
          <a:xfrm>
            <a:off x="7147407" y="1828800"/>
            <a:ext cx="0" cy="2852928"/>
          </a:xfrm>
          <a:prstGeom prst="line">
            <a:avLst/>
          </a:prstGeom>
          <a:ln w="5080">
            <a:solidFill>
              <a:srgbClr val="BFBFBF"/>
            </a:solidFill>
          </a:ln>
        </p:spPr>
      </p:cxnSp>
      <p:sp>
        <p:nvSpPr>
          <p:cNvPr id="20" name="TextBox 19"/>
          <p:cNvSpPr txBox="1"/>
          <p:nvPr/>
        </p:nvSpPr>
        <p:spPr>
          <a:xfrm>
            <a:off x="8046537" y="1536192"/>
            <a:ext cx="899129" cy="274320"/>
          </a:xfrm>
          <a:prstGeom prst="rect">
            <a:avLst/>
          </a:prstGeom>
          <a:noFill/>
        </p:spPr>
        <p:txBody>
          <a:bodyPr wrap="square" lIns="0" rIns="0" tIns="18288" bIns="18288" anchor="t">
            <a:spAutoFit/>
          </a:bodyPr>
          <a:lstStyle/>
          <a:p>
            <a:pPr algn="ctr">
              <a:lnSpc>
                <a:spcPct val="110000"/>
              </a:lnSpc>
            </a:pPr>
            <a:r>
              <a:rPr sz="1100" b="1" i="0">
                <a:solidFill>
                  <a:srgbClr val="6B6B6B"/>
                </a:solidFill>
                <a:latin typeface="Calibri"/>
              </a:rPr>
              <a:t>W7</a:t>
            </a:r>
          </a:p>
        </p:txBody>
      </p:sp>
      <p:cxnSp>
        <p:nvCxnSpPr>
          <p:cNvPr id="21" name="Connector 20"/>
          <p:cNvCxnSpPr/>
          <p:nvPr/>
        </p:nvCxnSpPr>
        <p:spPr>
          <a:xfrm>
            <a:off x="8046537" y="1828800"/>
            <a:ext cx="0" cy="2852928"/>
          </a:xfrm>
          <a:prstGeom prst="line">
            <a:avLst/>
          </a:prstGeom>
          <a:ln w="5080">
            <a:solidFill>
              <a:srgbClr val="BFBFBF"/>
            </a:solidFill>
          </a:ln>
        </p:spPr>
      </p:cxnSp>
      <p:sp>
        <p:nvSpPr>
          <p:cNvPr id="22" name="TextBox 21"/>
          <p:cNvSpPr txBox="1"/>
          <p:nvPr/>
        </p:nvSpPr>
        <p:spPr>
          <a:xfrm>
            <a:off x="8945666" y="1536192"/>
            <a:ext cx="899129" cy="274320"/>
          </a:xfrm>
          <a:prstGeom prst="rect">
            <a:avLst/>
          </a:prstGeom>
          <a:noFill/>
        </p:spPr>
        <p:txBody>
          <a:bodyPr wrap="square" lIns="0" rIns="0" tIns="18288" bIns="18288" anchor="t">
            <a:spAutoFit/>
          </a:bodyPr>
          <a:lstStyle/>
          <a:p>
            <a:pPr algn="ctr">
              <a:lnSpc>
                <a:spcPct val="110000"/>
              </a:lnSpc>
            </a:pPr>
            <a:r>
              <a:rPr sz="1100" b="1" i="0">
                <a:solidFill>
                  <a:srgbClr val="6B6B6B"/>
                </a:solidFill>
                <a:latin typeface="Calibri"/>
              </a:rPr>
              <a:t>W8</a:t>
            </a:r>
          </a:p>
        </p:txBody>
      </p:sp>
      <p:cxnSp>
        <p:nvCxnSpPr>
          <p:cNvPr id="23" name="Connector 22"/>
          <p:cNvCxnSpPr/>
          <p:nvPr/>
        </p:nvCxnSpPr>
        <p:spPr>
          <a:xfrm>
            <a:off x="8945666" y="1828800"/>
            <a:ext cx="0" cy="2852928"/>
          </a:xfrm>
          <a:prstGeom prst="line">
            <a:avLst/>
          </a:prstGeom>
          <a:ln w="5080">
            <a:solidFill>
              <a:srgbClr val="BFBFBF"/>
            </a:solidFill>
          </a:ln>
        </p:spPr>
      </p:cxnSp>
      <p:sp>
        <p:nvSpPr>
          <p:cNvPr id="24" name="TextBox 23"/>
          <p:cNvSpPr txBox="1"/>
          <p:nvPr/>
        </p:nvSpPr>
        <p:spPr>
          <a:xfrm>
            <a:off x="9844796" y="1536192"/>
            <a:ext cx="899129" cy="274320"/>
          </a:xfrm>
          <a:prstGeom prst="rect">
            <a:avLst/>
          </a:prstGeom>
          <a:noFill/>
        </p:spPr>
        <p:txBody>
          <a:bodyPr wrap="square" lIns="0" rIns="0" tIns="18288" bIns="18288" anchor="t">
            <a:spAutoFit/>
          </a:bodyPr>
          <a:lstStyle/>
          <a:p>
            <a:pPr algn="ctr">
              <a:lnSpc>
                <a:spcPct val="110000"/>
              </a:lnSpc>
            </a:pPr>
            <a:r>
              <a:rPr sz="1100" b="1" i="0">
                <a:solidFill>
                  <a:srgbClr val="6B6B6B"/>
                </a:solidFill>
                <a:latin typeface="Calibri"/>
              </a:rPr>
              <a:t>W9</a:t>
            </a:r>
          </a:p>
        </p:txBody>
      </p:sp>
      <p:cxnSp>
        <p:nvCxnSpPr>
          <p:cNvPr id="25" name="Connector 24"/>
          <p:cNvCxnSpPr/>
          <p:nvPr/>
        </p:nvCxnSpPr>
        <p:spPr>
          <a:xfrm>
            <a:off x="9844796" y="1828800"/>
            <a:ext cx="0" cy="2852928"/>
          </a:xfrm>
          <a:prstGeom prst="line">
            <a:avLst/>
          </a:prstGeom>
          <a:ln w="5080">
            <a:solidFill>
              <a:srgbClr val="BFBFBF"/>
            </a:solidFill>
          </a:ln>
        </p:spPr>
      </p:cxnSp>
      <p:sp>
        <p:nvSpPr>
          <p:cNvPr id="26" name="TextBox 25"/>
          <p:cNvSpPr txBox="1"/>
          <p:nvPr/>
        </p:nvSpPr>
        <p:spPr>
          <a:xfrm>
            <a:off x="10743925" y="1536192"/>
            <a:ext cx="899129" cy="274320"/>
          </a:xfrm>
          <a:prstGeom prst="rect">
            <a:avLst/>
          </a:prstGeom>
          <a:noFill/>
        </p:spPr>
        <p:txBody>
          <a:bodyPr wrap="square" lIns="0" rIns="0" tIns="18288" bIns="18288" anchor="t">
            <a:spAutoFit/>
          </a:bodyPr>
          <a:lstStyle/>
          <a:p>
            <a:pPr algn="ctr">
              <a:lnSpc>
                <a:spcPct val="110000"/>
              </a:lnSpc>
            </a:pPr>
            <a:r>
              <a:rPr sz="1100" b="1" i="0">
                <a:solidFill>
                  <a:srgbClr val="111111"/>
                </a:solidFill>
                <a:latin typeface="Calibri"/>
              </a:rPr>
              <a:t>W10</a:t>
            </a:r>
          </a:p>
        </p:txBody>
      </p:sp>
      <p:cxnSp>
        <p:nvCxnSpPr>
          <p:cNvPr id="27" name="Connector 26"/>
          <p:cNvCxnSpPr/>
          <p:nvPr/>
        </p:nvCxnSpPr>
        <p:spPr>
          <a:xfrm>
            <a:off x="10743925" y="1828800"/>
            <a:ext cx="0" cy="2852928"/>
          </a:xfrm>
          <a:prstGeom prst="line">
            <a:avLst/>
          </a:prstGeom>
          <a:ln w="5080">
            <a:solidFill>
              <a:srgbClr val="BFBFBF"/>
            </a:solidFill>
          </a:ln>
        </p:spPr>
      </p:cxnSp>
      <p:cxnSp>
        <p:nvCxnSpPr>
          <p:cNvPr id="28" name="Connector 27"/>
          <p:cNvCxnSpPr/>
          <p:nvPr/>
        </p:nvCxnSpPr>
        <p:spPr>
          <a:xfrm>
            <a:off x="2651760" y="1828800"/>
            <a:ext cx="8991295" cy="0"/>
          </a:xfrm>
          <a:prstGeom prst="line">
            <a:avLst/>
          </a:prstGeom>
          <a:ln w="9525">
            <a:solidFill>
              <a:srgbClr val="111111"/>
            </a:solidFill>
          </a:ln>
        </p:spPr>
      </p:cxnSp>
      <p:sp>
        <p:nvSpPr>
          <p:cNvPr id="29" name="TextBox 28"/>
          <p:cNvSpPr txBox="1"/>
          <p:nvPr/>
        </p:nvSpPr>
        <p:spPr>
          <a:xfrm>
            <a:off x="548640" y="1975104"/>
            <a:ext cx="2011680" cy="502920"/>
          </a:xfrm>
          <a:prstGeom prst="rect">
            <a:avLst/>
          </a:prstGeom>
          <a:noFill/>
        </p:spPr>
        <p:txBody>
          <a:bodyPr wrap="square" lIns="0" rIns="0" tIns="18288" bIns="18288" anchor="ctr">
            <a:spAutoFit/>
          </a:bodyPr>
          <a:lstStyle/>
          <a:p>
            <a:pPr algn="l">
              <a:lnSpc>
                <a:spcPct val="110000"/>
              </a:lnSpc>
            </a:pPr>
            <a:r>
              <a:rPr sz="1300" b="1" i="0">
                <a:solidFill>
                  <a:srgbClr val="111111"/>
                </a:solidFill>
                <a:latin typeface="Calibri"/>
              </a:rPr>
              <a:t>Engineer 1</a:t>
            </a:r>
          </a:p>
        </p:txBody>
      </p:sp>
      <p:sp>
        <p:nvSpPr>
          <p:cNvPr id="30" name="Rectangle 29"/>
          <p:cNvSpPr/>
          <p:nvPr/>
        </p:nvSpPr>
        <p:spPr>
          <a:xfrm>
            <a:off x="2688336" y="2029968"/>
            <a:ext cx="1725107" cy="411480"/>
          </a:xfrm>
          <a:prstGeom prst="rect">
            <a:avLst/>
          </a:prstGeom>
          <a:solidFill>
            <a:srgbClr val="111111"/>
          </a:solidFill>
          <a:ln>
            <a:noFill/>
          </a:ln>
          <a:effectLst/>
        </p:spPr>
        <p:txBody>
          <a:bodyPr rtlCol="0" anchor="ctr"/>
          <a:lstStyle/>
          <a:p/>
        </p:txBody>
      </p:sp>
      <p:sp>
        <p:nvSpPr>
          <p:cNvPr id="31" name="TextBox 30"/>
          <p:cNvSpPr txBox="1"/>
          <p:nvPr/>
        </p:nvSpPr>
        <p:spPr>
          <a:xfrm>
            <a:off x="2734056" y="2029968"/>
            <a:ext cx="1633667" cy="411480"/>
          </a:xfrm>
          <a:prstGeom prst="rect">
            <a:avLst/>
          </a:prstGeom>
          <a:noFill/>
        </p:spPr>
        <p:txBody>
          <a:bodyPr wrap="square" lIns="0" rIns="0" tIns="18288" bIns="18288" anchor="ctr">
            <a:spAutoFit/>
          </a:bodyPr>
          <a:lstStyle/>
          <a:p>
            <a:pPr algn="ctr">
              <a:lnSpc>
                <a:spcPct val="100000"/>
              </a:lnSpc>
            </a:pPr>
            <a:r>
              <a:rPr sz="1050" b="1" i="0">
                <a:solidFill>
                  <a:srgbClr val="FFFFFF"/>
                </a:solidFill>
                <a:latin typeface="Calibri"/>
              </a:rPr>
              <a:t>Connectors, permission-filtered retrieval</a:t>
            </a:r>
          </a:p>
        </p:txBody>
      </p:sp>
      <p:sp>
        <p:nvSpPr>
          <p:cNvPr id="32" name="Rectangle 31"/>
          <p:cNvSpPr/>
          <p:nvPr/>
        </p:nvSpPr>
        <p:spPr>
          <a:xfrm>
            <a:off x="4486595" y="2029968"/>
            <a:ext cx="1725107" cy="411480"/>
          </a:xfrm>
          <a:prstGeom prst="rect">
            <a:avLst/>
          </a:prstGeom>
          <a:solidFill>
            <a:srgbClr val="111111"/>
          </a:solidFill>
          <a:ln>
            <a:noFill/>
          </a:ln>
          <a:effectLst/>
        </p:spPr>
        <p:txBody>
          <a:bodyPr rtlCol="0" anchor="ctr"/>
          <a:lstStyle/>
          <a:p/>
        </p:txBody>
      </p:sp>
      <p:sp>
        <p:nvSpPr>
          <p:cNvPr id="33" name="TextBox 32"/>
          <p:cNvSpPr txBox="1"/>
          <p:nvPr/>
        </p:nvSpPr>
        <p:spPr>
          <a:xfrm>
            <a:off x="4532315" y="2029968"/>
            <a:ext cx="1633667" cy="411480"/>
          </a:xfrm>
          <a:prstGeom prst="rect">
            <a:avLst/>
          </a:prstGeom>
          <a:noFill/>
        </p:spPr>
        <p:txBody>
          <a:bodyPr wrap="square" lIns="0" rIns="0" tIns="18288" bIns="18288" anchor="ctr">
            <a:spAutoFit/>
          </a:bodyPr>
          <a:lstStyle/>
          <a:p>
            <a:pPr algn="ctr">
              <a:lnSpc>
                <a:spcPct val="100000"/>
              </a:lnSpc>
            </a:pPr>
            <a:r>
              <a:rPr sz="1050" b="1" i="0">
                <a:solidFill>
                  <a:srgbClr val="FFFFFF"/>
                </a:solidFill>
                <a:latin typeface="Calibri"/>
              </a:rPr>
              <a:t>Version ledger, audit record</a:t>
            </a:r>
          </a:p>
        </p:txBody>
      </p:sp>
      <p:sp>
        <p:nvSpPr>
          <p:cNvPr id="34" name="Rectangle 33"/>
          <p:cNvSpPr/>
          <p:nvPr/>
        </p:nvSpPr>
        <p:spPr>
          <a:xfrm>
            <a:off x="6284854" y="2029968"/>
            <a:ext cx="5321625" cy="411480"/>
          </a:xfrm>
          <a:prstGeom prst="rect">
            <a:avLst/>
          </a:prstGeom>
          <a:solidFill>
            <a:srgbClr val="F2F2F2"/>
          </a:solidFill>
          <a:ln w="9525">
            <a:solidFill>
              <a:srgbClr val="BFBFBF"/>
            </a:solidFill>
          </a:ln>
          <a:effectLst/>
        </p:spPr>
        <p:txBody>
          <a:bodyPr rtlCol="0" anchor="ctr"/>
          <a:lstStyle/>
          <a:p/>
        </p:txBody>
      </p:sp>
      <p:sp>
        <p:nvSpPr>
          <p:cNvPr id="35" name="TextBox 34"/>
          <p:cNvSpPr txBox="1"/>
          <p:nvPr/>
        </p:nvSpPr>
        <p:spPr>
          <a:xfrm>
            <a:off x="6330574" y="2029968"/>
            <a:ext cx="5230185" cy="411480"/>
          </a:xfrm>
          <a:prstGeom prst="rect">
            <a:avLst/>
          </a:prstGeom>
          <a:noFill/>
        </p:spPr>
        <p:txBody>
          <a:bodyPr wrap="square" lIns="0" rIns="0" tIns="18288" bIns="18288" anchor="ctr">
            <a:spAutoFit/>
          </a:bodyPr>
          <a:lstStyle/>
          <a:p>
            <a:pPr algn="ctr">
              <a:lnSpc>
                <a:spcPct val="100000"/>
              </a:lnSpc>
            </a:pPr>
            <a:r>
              <a:rPr sz="1050" b="0" i="0">
                <a:solidFill>
                  <a:srgbClr val="111111"/>
                </a:solidFill>
                <a:latin typeface="Calibri"/>
              </a:rPr>
              <a:t>Pilot support, fixes, adoption metrics</a:t>
            </a:r>
          </a:p>
        </p:txBody>
      </p:sp>
      <p:sp>
        <p:nvSpPr>
          <p:cNvPr id="36" name="TextBox 35"/>
          <p:cNvSpPr txBox="1"/>
          <p:nvPr/>
        </p:nvSpPr>
        <p:spPr>
          <a:xfrm>
            <a:off x="548640" y="2633472"/>
            <a:ext cx="2011680" cy="502920"/>
          </a:xfrm>
          <a:prstGeom prst="rect">
            <a:avLst/>
          </a:prstGeom>
          <a:noFill/>
        </p:spPr>
        <p:txBody>
          <a:bodyPr wrap="square" lIns="0" rIns="0" tIns="18288" bIns="18288" anchor="ctr">
            <a:spAutoFit/>
          </a:bodyPr>
          <a:lstStyle/>
          <a:p>
            <a:pPr algn="l">
              <a:lnSpc>
                <a:spcPct val="110000"/>
              </a:lnSpc>
            </a:pPr>
            <a:r>
              <a:rPr sz="1300" b="1" i="0">
                <a:solidFill>
                  <a:srgbClr val="111111"/>
                </a:solidFill>
                <a:latin typeface="Calibri"/>
              </a:rPr>
              <a:t>Engineer 2</a:t>
            </a:r>
          </a:p>
        </p:txBody>
      </p:sp>
      <p:sp>
        <p:nvSpPr>
          <p:cNvPr id="37" name="Rectangle 36"/>
          <p:cNvSpPr/>
          <p:nvPr/>
        </p:nvSpPr>
        <p:spPr>
          <a:xfrm>
            <a:off x="2688336" y="2688336"/>
            <a:ext cx="1725107" cy="411480"/>
          </a:xfrm>
          <a:prstGeom prst="rect">
            <a:avLst/>
          </a:prstGeom>
          <a:solidFill>
            <a:srgbClr val="111111"/>
          </a:solidFill>
          <a:ln>
            <a:noFill/>
          </a:ln>
          <a:effectLst/>
        </p:spPr>
        <p:txBody>
          <a:bodyPr rtlCol="0" anchor="ctr"/>
          <a:lstStyle/>
          <a:p/>
        </p:txBody>
      </p:sp>
      <p:sp>
        <p:nvSpPr>
          <p:cNvPr id="38" name="TextBox 37"/>
          <p:cNvSpPr txBox="1"/>
          <p:nvPr/>
        </p:nvSpPr>
        <p:spPr>
          <a:xfrm>
            <a:off x="2734056" y="2688336"/>
            <a:ext cx="1633667" cy="411480"/>
          </a:xfrm>
          <a:prstGeom prst="rect">
            <a:avLst/>
          </a:prstGeom>
          <a:noFill/>
        </p:spPr>
        <p:txBody>
          <a:bodyPr wrap="square" lIns="0" rIns="0" tIns="18288" bIns="18288" anchor="ctr">
            <a:spAutoFit/>
          </a:bodyPr>
          <a:lstStyle/>
          <a:p>
            <a:pPr algn="ctr">
              <a:lnSpc>
                <a:spcPct val="100000"/>
              </a:lnSpc>
            </a:pPr>
            <a:r>
              <a:rPr sz="1050" b="1" i="0">
                <a:solidFill>
                  <a:srgbClr val="FFFFFF"/>
                </a:solidFill>
                <a:latin typeface="Calibri"/>
              </a:rPr>
              <a:t>Claim-source links, draft packet</a:t>
            </a:r>
          </a:p>
        </p:txBody>
      </p:sp>
      <p:sp>
        <p:nvSpPr>
          <p:cNvPr id="39" name="Rectangle 38"/>
          <p:cNvSpPr/>
          <p:nvPr/>
        </p:nvSpPr>
        <p:spPr>
          <a:xfrm>
            <a:off x="4486595" y="2688336"/>
            <a:ext cx="1725107" cy="411480"/>
          </a:xfrm>
          <a:prstGeom prst="rect">
            <a:avLst/>
          </a:prstGeom>
          <a:solidFill>
            <a:srgbClr val="111111"/>
          </a:solidFill>
          <a:ln>
            <a:noFill/>
          </a:ln>
          <a:effectLst/>
        </p:spPr>
        <p:txBody>
          <a:bodyPr rtlCol="0" anchor="ctr"/>
          <a:lstStyle/>
          <a:p/>
        </p:txBody>
      </p:sp>
      <p:sp>
        <p:nvSpPr>
          <p:cNvPr id="40" name="TextBox 39"/>
          <p:cNvSpPr txBox="1"/>
          <p:nvPr/>
        </p:nvSpPr>
        <p:spPr>
          <a:xfrm>
            <a:off x="4532315" y="2688336"/>
            <a:ext cx="1633667" cy="411480"/>
          </a:xfrm>
          <a:prstGeom prst="rect">
            <a:avLst/>
          </a:prstGeom>
          <a:noFill/>
        </p:spPr>
        <p:txBody>
          <a:bodyPr wrap="square" lIns="0" rIns="0" tIns="18288" bIns="18288" anchor="ctr">
            <a:spAutoFit/>
          </a:bodyPr>
          <a:lstStyle/>
          <a:p>
            <a:pPr algn="ctr">
              <a:lnSpc>
                <a:spcPct val="100000"/>
              </a:lnSpc>
            </a:pPr>
            <a:r>
              <a:rPr sz="1050" b="1" i="0">
                <a:solidFill>
                  <a:srgbClr val="FFFFFF"/>
                </a:solidFill>
                <a:latin typeface="Calibri"/>
              </a:rPr>
              <a:t>Revocation, export, write-back</a:t>
            </a:r>
          </a:p>
        </p:txBody>
      </p:sp>
      <p:sp>
        <p:nvSpPr>
          <p:cNvPr id="41" name="Rectangle 40"/>
          <p:cNvSpPr/>
          <p:nvPr/>
        </p:nvSpPr>
        <p:spPr>
          <a:xfrm>
            <a:off x="6284854" y="2688336"/>
            <a:ext cx="5321625" cy="411480"/>
          </a:xfrm>
          <a:prstGeom prst="rect">
            <a:avLst/>
          </a:prstGeom>
          <a:noFill/>
          <a:ln w="9525">
            <a:solidFill>
              <a:srgbClr val="BFBFBF"/>
            </a:solidFill>
            <a:prstDash val="dash"/>
          </a:ln>
          <a:effectLst/>
        </p:spPr>
        <p:txBody>
          <a:bodyPr rtlCol="0" anchor="ctr"/>
          <a:lstStyle/>
          <a:p/>
        </p:txBody>
      </p:sp>
      <p:sp>
        <p:nvSpPr>
          <p:cNvPr id="42" name="TextBox 41"/>
          <p:cNvSpPr txBox="1"/>
          <p:nvPr/>
        </p:nvSpPr>
        <p:spPr>
          <a:xfrm>
            <a:off x="6330574" y="2688336"/>
            <a:ext cx="5230185" cy="411480"/>
          </a:xfrm>
          <a:prstGeom prst="rect">
            <a:avLst/>
          </a:prstGeom>
          <a:noFill/>
        </p:spPr>
        <p:txBody>
          <a:bodyPr wrap="square" lIns="0" rIns="0" tIns="18288" bIns="18288" anchor="ctr">
            <a:spAutoFit/>
          </a:bodyPr>
          <a:lstStyle/>
          <a:p>
            <a:pPr algn="ctr">
              <a:lnSpc>
                <a:spcPct val="110000"/>
              </a:lnSpc>
            </a:pPr>
            <a:r>
              <a:rPr sz="1050" b="0" i="1">
                <a:solidFill>
                  <a:srgbClr val="6B6B6B"/>
                </a:solidFill>
                <a:latin typeface="Calibri"/>
              </a:rPr>
              <a:t>Moves to another commitment (E09)</a:t>
            </a:r>
          </a:p>
        </p:txBody>
      </p:sp>
      <p:sp>
        <p:nvSpPr>
          <p:cNvPr id="43" name="TextBox 42"/>
          <p:cNvSpPr txBox="1"/>
          <p:nvPr/>
        </p:nvSpPr>
        <p:spPr>
          <a:xfrm>
            <a:off x="548640" y="3291839"/>
            <a:ext cx="2011680" cy="502920"/>
          </a:xfrm>
          <a:prstGeom prst="rect">
            <a:avLst/>
          </a:prstGeom>
          <a:noFill/>
        </p:spPr>
        <p:txBody>
          <a:bodyPr wrap="square" lIns="0" rIns="0" tIns="18288" bIns="18288" anchor="ctr">
            <a:spAutoFit/>
          </a:bodyPr>
          <a:lstStyle/>
          <a:p>
            <a:pPr algn="l">
              <a:lnSpc>
                <a:spcPct val="110000"/>
              </a:lnSpc>
            </a:pPr>
            <a:r>
              <a:rPr sz="1300" b="1" i="0">
                <a:solidFill>
                  <a:srgbClr val="111111"/>
                </a:solidFill>
                <a:latin typeface="Calibri"/>
              </a:rPr>
              <a:t>Designer</a:t>
            </a:r>
          </a:p>
        </p:txBody>
      </p:sp>
      <p:sp>
        <p:nvSpPr>
          <p:cNvPr id="44" name="Rectangle 43"/>
          <p:cNvSpPr/>
          <p:nvPr/>
        </p:nvSpPr>
        <p:spPr>
          <a:xfrm>
            <a:off x="2688336" y="3346703"/>
            <a:ext cx="825977" cy="411480"/>
          </a:xfrm>
          <a:prstGeom prst="rect">
            <a:avLst/>
          </a:prstGeom>
          <a:solidFill>
            <a:srgbClr val="111111"/>
          </a:solidFill>
          <a:ln>
            <a:noFill/>
          </a:ln>
          <a:effectLst/>
        </p:spPr>
        <p:txBody>
          <a:bodyPr rtlCol="0" anchor="ctr"/>
          <a:lstStyle/>
          <a:p/>
        </p:txBody>
      </p:sp>
      <p:sp>
        <p:nvSpPr>
          <p:cNvPr id="45" name="TextBox 44"/>
          <p:cNvSpPr txBox="1"/>
          <p:nvPr/>
        </p:nvSpPr>
        <p:spPr>
          <a:xfrm>
            <a:off x="2734056" y="3346703"/>
            <a:ext cx="734537" cy="411480"/>
          </a:xfrm>
          <a:prstGeom prst="rect">
            <a:avLst/>
          </a:prstGeom>
          <a:noFill/>
        </p:spPr>
        <p:txBody>
          <a:bodyPr wrap="square" lIns="0" rIns="0" tIns="18288" bIns="18288" anchor="ctr">
            <a:spAutoFit/>
          </a:bodyPr>
          <a:lstStyle/>
          <a:p>
            <a:pPr algn="ctr">
              <a:lnSpc>
                <a:spcPct val="100000"/>
              </a:lnSpc>
            </a:pPr>
            <a:r>
              <a:rPr sz="1050" b="1" i="0">
                <a:solidFill>
                  <a:srgbClr val="FFFFFF"/>
                </a:solidFill>
                <a:latin typeface="Calibri"/>
              </a:rPr>
              <a:t>Packet format</a:t>
            </a:r>
          </a:p>
        </p:txBody>
      </p:sp>
      <p:sp>
        <p:nvSpPr>
          <p:cNvPr id="46" name="Rectangle 45"/>
          <p:cNvSpPr/>
          <p:nvPr/>
        </p:nvSpPr>
        <p:spPr>
          <a:xfrm>
            <a:off x="3587465" y="3346703"/>
            <a:ext cx="2624236" cy="411480"/>
          </a:xfrm>
          <a:prstGeom prst="rect">
            <a:avLst/>
          </a:prstGeom>
          <a:solidFill>
            <a:srgbClr val="111111"/>
          </a:solidFill>
          <a:ln>
            <a:noFill/>
          </a:ln>
          <a:effectLst/>
        </p:spPr>
        <p:txBody>
          <a:bodyPr rtlCol="0" anchor="ctr"/>
          <a:lstStyle/>
          <a:p/>
        </p:txBody>
      </p:sp>
      <p:sp>
        <p:nvSpPr>
          <p:cNvPr id="47" name="TextBox 46"/>
          <p:cNvSpPr txBox="1"/>
          <p:nvPr/>
        </p:nvSpPr>
        <p:spPr>
          <a:xfrm>
            <a:off x="3633185" y="3346703"/>
            <a:ext cx="2532796" cy="411480"/>
          </a:xfrm>
          <a:prstGeom prst="rect">
            <a:avLst/>
          </a:prstGeom>
          <a:noFill/>
        </p:spPr>
        <p:txBody>
          <a:bodyPr wrap="square" lIns="0" rIns="0" tIns="18288" bIns="18288" anchor="ctr">
            <a:spAutoFit/>
          </a:bodyPr>
          <a:lstStyle/>
          <a:p>
            <a:pPr algn="ctr">
              <a:lnSpc>
                <a:spcPct val="100000"/>
              </a:lnSpc>
            </a:pPr>
            <a:r>
              <a:rPr sz="1050" b="1" i="0">
                <a:solidFill>
                  <a:srgbClr val="FFFFFF"/>
                </a:solidFill>
                <a:latin typeface="Calibri"/>
              </a:rPr>
              <a:t>Flags, confirm step, reviewer view</a:t>
            </a:r>
          </a:p>
        </p:txBody>
      </p:sp>
      <p:sp>
        <p:nvSpPr>
          <p:cNvPr id="48" name="Rectangle 47"/>
          <p:cNvSpPr/>
          <p:nvPr/>
        </p:nvSpPr>
        <p:spPr>
          <a:xfrm>
            <a:off x="6284854" y="3346703"/>
            <a:ext cx="5321625" cy="411480"/>
          </a:xfrm>
          <a:prstGeom prst="rect">
            <a:avLst/>
          </a:prstGeom>
          <a:noFill/>
          <a:ln w="9525">
            <a:solidFill>
              <a:srgbClr val="BFBFBF"/>
            </a:solidFill>
            <a:prstDash val="dash"/>
          </a:ln>
          <a:effectLst/>
        </p:spPr>
        <p:txBody>
          <a:bodyPr rtlCol="0" anchor="ctr"/>
          <a:lstStyle/>
          <a:p/>
        </p:txBody>
      </p:sp>
      <p:sp>
        <p:nvSpPr>
          <p:cNvPr id="49" name="TextBox 48"/>
          <p:cNvSpPr txBox="1"/>
          <p:nvPr/>
        </p:nvSpPr>
        <p:spPr>
          <a:xfrm>
            <a:off x="6330574" y="3346703"/>
            <a:ext cx="5230185" cy="411480"/>
          </a:xfrm>
          <a:prstGeom prst="rect">
            <a:avLst/>
          </a:prstGeom>
          <a:noFill/>
        </p:spPr>
        <p:txBody>
          <a:bodyPr wrap="square" lIns="0" rIns="0" tIns="18288" bIns="18288" anchor="ctr">
            <a:spAutoFit/>
          </a:bodyPr>
          <a:lstStyle/>
          <a:p>
            <a:pPr algn="ctr">
              <a:lnSpc>
                <a:spcPct val="110000"/>
              </a:lnSpc>
            </a:pPr>
            <a:r>
              <a:rPr sz="1050" b="0" i="1">
                <a:solidFill>
                  <a:srgbClr val="6B6B6B"/>
                </a:solidFill>
                <a:latin typeface="Calibri"/>
              </a:rPr>
              <a:t>Availability unknown (assumption gap)</a:t>
            </a:r>
          </a:p>
        </p:txBody>
      </p:sp>
      <p:sp>
        <p:nvSpPr>
          <p:cNvPr id="50" name="TextBox 49"/>
          <p:cNvSpPr txBox="1"/>
          <p:nvPr/>
        </p:nvSpPr>
        <p:spPr>
          <a:xfrm>
            <a:off x="548640" y="3950207"/>
            <a:ext cx="2011680" cy="502920"/>
          </a:xfrm>
          <a:prstGeom prst="rect">
            <a:avLst/>
          </a:prstGeom>
          <a:noFill/>
        </p:spPr>
        <p:txBody>
          <a:bodyPr wrap="square" lIns="0" rIns="0" tIns="18288" bIns="18288" anchor="ctr">
            <a:spAutoFit/>
          </a:bodyPr>
          <a:lstStyle/>
          <a:p>
            <a:pPr algn="l">
              <a:lnSpc>
                <a:spcPct val="110000"/>
              </a:lnSpc>
            </a:pPr>
            <a:r>
              <a:rPr sz="1300" b="1" i="0">
                <a:solidFill>
                  <a:srgbClr val="111111"/>
                </a:solidFill>
                <a:latin typeface="Calibri"/>
              </a:rPr>
              <a:t>Pilot and proof</a:t>
            </a:r>
          </a:p>
        </p:txBody>
      </p:sp>
      <p:sp>
        <p:nvSpPr>
          <p:cNvPr id="51" name="Rectangle 50"/>
          <p:cNvSpPr/>
          <p:nvPr/>
        </p:nvSpPr>
        <p:spPr>
          <a:xfrm>
            <a:off x="2688336" y="4005071"/>
            <a:ext cx="825977" cy="411480"/>
          </a:xfrm>
          <a:prstGeom prst="rect">
            <a:avLst/>
          </a:prstGeom>
          <a:solidFill>
            <a:srgbClr val="F2F2F2"/>
          </a:solidFill>
          <a:ln w="9525">
            <a:solidFill>
              <a:srgbClr val="BFBFBF"/>
            </a:solidFill>
          </a:ln>
          <a:effectLst/>
        </p:spPr>
        <p:txBody>
          <a:bodyPr rtlCol="0" anchor="ctr"/>
          <a:lstStyle/>
          <a:p/>
        </p:txBody>
      </p:sp>
      <p:sp>
        <p:nvSpPr>
          <p:cNvPr id="52" name="TextBox 51"/>
          <p:cNvSpPr txBox="1"/>
          <p:nvPr/>
        </p:nvSpPr>
        <p:spPr>
          <a:xfrm>
            <a:off x="2734056" y="4005071"/>
            <a:ext cx="734537" cy="411480"/>
          </a:xfrm>
          <a:prstGeom prst="rect">
            <a:avLst/>
          </a:prstGeom>
          <a:noFill/>
        </p:spPr>
        <p:txBody>
          <a:bodyPr wrap="square" lIns="0" rIns="0" tIns="18288" bIns="18288" anchor="ctr">
            <a:spAutoFit/>
          </a:bodyPr>
          <a:lstStyle/>
          <a:p>
            <a:pPr algn="ctr">
              <a:lnSpc>
                <a:spcPct val="100000"/>
              </a:lnSpc>
            </a:pPr>
            <a:r>
              <a:rPr sz="1050" b="0" i="0">
                <a:solidFill>
                  <a:srgbClr val="111111"/>
                </a:solidFill>
                <a:latin typeface="Calibri"/>
              </a:rPr>
              <a:t>Baseline</a:t>
            </a:r>
          </a:p>
        </p:txBody>
      </p:sp>
      <p:sp>
        <p:nvSpPr>
          <p:cNvPr id="53" name="Rectangle 52"/>
          <p:cNvSpPr/>
          <p:nvPr/>
        </p:nvSpPr>
        <p:spPr>
          <a:xfrm>
            <a:off x="6284854" y="4005071"/>
            <a:ext cx="1725107" cy="411480"/>
          </a:xfrm>
          <a:prstGeom prst="rect">
            <a:avLst/>
          </a:prstGeom>
          <a:solidFill>
            <a:srgbClr val="111111"/>
          </a:solidFill>
          <a:ln>
            <a:noFill/>
          </a:ln>
          <a:effectLst/>
        </p:spPr>
        <p:txBody>
          <a:bodyPr rtlCol="0" anchor="ctr"/>
          <a:lstStyle/>
          <a:p/>
        </p:txBody>
      </p:sp>
      <p:sp>
        <p:nvSpPr>
          <p:cNvPr id="54" name="TextBox 53"/>
          <p:cNvSpPr txBox="1"/>
          <p:nvPr/>
        </p:nvSpPr>
        <p:spPr>
          <a:xfrm>
            <a:off x="6330574" y="4005071"/>
            <a:ext cx="1633667" cy="411480"/>
          </a:xfrm>
          <a:prstGeom prst="rect">
            <a:avLst/>
          </a:prstGeom>
          <a:noFill/>
        </p:spPr>
        <p:txBody>
          <a:bodyPr wrap="square" lIns="0" rIns="0" tIns="18288" bIns="18288" anchor="ctr">
            <a:spAutoFit/>
          </a:bodyPr>
          <a:lstStyle/>
          <a:p>
            <a:pPr algn="ctr">
              <a:lnSpc>
                <a:spcPct val="100000"/>
              </a:lnSpc>
            </a:pPr>
            <a:r>
              <a:rPr sz="1050" b="1" i="0">
                <a:solidFill>
                  <a:srgbClr val="FFFFFF"/>
                </a:solidFill>
                <a:latin typeface="Calibri"/>
              </a:rPr>
              <a:t>Pilot with one team</a:t>
            </a:r>
          </a:p>
        </p:txBody>
      </p:sp>
      <p:sp>
        <p:nvSpPr>
          <p:cNvPr id="55" name="Rectangle 54"/>
          <p:cNvSpPr/>
          <p:nvPr/>
        </p:nvSpPr>
        <p:spPr>
          <a:xfrm>
            <a:off x="8083113" y="4005071"/>
            <a:ext cx="3523366" cy="411480"/>
          </a:xfrm>
          <a:prstGeom prst="rect">
            <a:avLst/>
          </a:prstGeom>
          <a:solidFill>
            <a:srgbClr val="F2F2F2"/>
          </a:solidFill>
          <a:ln w="9525">
            <a:solidFill>
              <a:srgbClr val="BFBFBF"/>
            </a:solidFill>
          </a:ln>
          <a:effectLst/>
        </p:spPr>
        <p:txBody>
          <a:bodyPr rtlCol="0" anchor="ctr"/>
          <a:lstStyle/>
          <a:p/>
        </p:txBody>
      </p:sp>
      <p:sp>
        <p:nvSpPr>
          <p:cNvPr id="56" name="TextBox 55"/>
          <p:cNvSpPr txBox="1"/>
          <p:nvPr/>
        </p:nvSpPr>
        <p:spPr>
          <a:xfrm>
            <a:off x="8128833" y="4005071"/>
            <a:ext cx="3431926" cy="411480"/>
          </a:xfrm>
          <a:prstGeom prst="rect">
            <a:avLst/>
          </a:prstGeom>
          <a:noFill/>
        </p:spPr>
        <p:txBody>
          <a:bodyPr wrap="square" lIns="0" rIns="0" tIns="18288" bIns="18288" anchor="ctr">
            <a:spAutoFit/>
          </a:bodyPr>
          <a:lstStyle/>
          <a:p>
            <a:pPr algn="ctr">
              <a:lnSpc>
                <a:spcPct val="100000"/>
              </a:lnSpc>
            </a:pPr>
            <a:r>
              <a:rPr sz="1050" b="0" i="0">
                <a:solidFill>
                  <a:srgbClr val="111111"/>
                </a:solidFill>
                <a:latin typeface="Calibri"/>
              </a:rPr>
              <a:t>Scale use; scope next connector</a:t>
            </a:r>
          </a:p>
        </p:txBody>
      </p:sp>
      <p:cxnSp>
        <p:nvCxnSpPr>
          <p:cNvPr id="57" name="Connector 56"/>
          <p:cNvCxnSpPr/>
          <p:nvPr/>
        </p:nvCxnSpPr>
        <p:spPr>
          <a:xfrm>
            <a:off x="2651760" y="4681727"/>
            <a:ext cx="8991295" cy="0"/>
          </a:xfrm>
          <a:prstGeom prst="line">
            <a:avLst/>
          </a:prstGeom>
          <a:ln w="9525">
            <a:solidFill>
              <a:srgbClr val="111111"/>
            </a:solidFill>
          </a:ln>
        </p:spPr>
      </p:cxnSp>
      <p:sp>
        <p:nvSpPr>
          <p:cNvPr id="58" name="Diamond 57"/>
          <p:cNvSpPr/>
          <p:nvPr/>
        </p:nvSpPr>
        <p:spPr>
          <a:xfrm>
            <a:off x="6129406" y="4617719"/>
            <a:ext cx="128016" cy="128016"/>
          </a:xfrm>
          <a:prstGeom prst="diamond">
            <a:avLst/>
          </a:prstGeom>
          <a:solidFill>
            <a:srgbClr val="111111"/>
          </a:solidFill>
          <a:ln>
            <a:noFill/>
          </a:ln>
          <a:effectLst/>
        </p:spPr>
        <p:txBody>
          <a:bodyPr rtlCol="0" anchor="ctr"/>
          <a:lstStyle/>
          <a:p/>
        </p:txBody>
      </p:sp>
      <p:sp>
        <p:nvSpPr>
          <p:cNvPr id="59" name="TextBox 58"/>
          <p:cNvSpPr txBox="1"/>
          <p:nvPr/>
        </p:nvSpPr>
        <p:spPr>
          <a:xfrm>
            <a:off x="4181734" y="4791455"/>
            <a:ext cx="2057400" cy="594360"/>
          </a:xfrm>
          <a:prstGeom prst="rect">
            <a:avLst/>
          </a:prstGeom>
          <a:noFill/>
        </p:spPr>
        <p:txBody>
          <a:bodyPr wrap="square" lIns="0" rIns="0" tIns="18288" bIns="18288" anchor="t">
            <a:spAutoFit/>
          </a:bodyPr>
          <a:lstStyle/>
          <a:p>
            <a:pPr algn="r">
              <a:lnSpc>
                <a:spcPct val="100000"/>
              </a:lnSpc>
            </a:pPr>
            <a:r>
              <a:rPr sz="1100" b="1" i="0">
                <a:solidFill>
                  <a:srgbClr val="111111"/>
                </a:solidFill>
                <a:latin typeface="Calibri"/>
              </a:rPr>
              <a:t>Release 1 pilot-ready</a:t>
            </a:r>
          </a:p>
          <a:p>
            <a:pPr algn="r">
              <a:lnSpc>
                <a:spcPct val="100000"/>
              </a:lnSpc>
            </a:pPr>
            <a:r>
              <a:rPr sz="1000" b="0" i="0">
                <a:solidFill>
                  <a:srgbClr val="333333"/>
                </a:solidFill>
                <a:latin typeface="Calibri"/>
              </a:rPr>
              <a:t>two sources, governed packet</a:t>
            </a:r>
          </a:p>
        </p:txBody>
      </p:sp>
      <p:sp>
        <p:nvSpPr>
          <p:cNvPr id="60" name="Diamond 59"/>
          <p:cNvSpPr/>
          <p:nvPr/>
        </p:nvSpPr>
        <p:spPr>
          <a:xfrm>
            <a:off x="7927665" y="4617719"/>
            <a:ext cx="128016" cy="128016"/>
          </a:xfrm>
          <a:prstGeom prst="diamond">
            <a:avLst/>
          </a:prstGeom>
          <a:solidFill>
            <a:srgbClr val="111111"/>
          </a:solidFill>
          <a:ln>
            <a:noFill/>
          </a:ln>
          <a:effectLst/>
        </p:spPr>
        <p:txBody>
          <a:bodyPr rtlCol="0" anchor="ctr"/>
          <a:lstStyle/>
          <a:p/>
        </p:txBody>
      </p:sp>
      <p:sp>
        <p:nvSpPr>
          <p:cNvPr id="61" name="TextBox 60"/>
          <p:cNvSpPr txBox="1"/>
          <p:nvPr/>
        </p:nvSpPr>
        <p:spPr>
          <a:xfrm>
            <a:off x="5979993" y="4791455"/>
            <a:ext cx="2057400" cy="594360"/>
          </a:xfrm>
          <a:prstGeom prst="rect">
            <a:avLst/>
          </a:prstGeom>
          <a:noFill/>
        </p:spPr>
        <p:txBody>
          <a:bodyPr wrap="square" lIns="0" rIns="0" tIns="18288" bIns="18288" anchor="t">
            <a:spAutoFit/>
          </a:bodyPr>
          <a:lstStyle/>
          <a:p>
            <a:pPr algn="r">
              <a:lnSpc>
                <a:spcPct val="100000"/>
              </a:lnSpc>
            </a:pPr>
            <a:r>
              <a:rPr sz="1100" b="1" i="0">
                <a:solidFill>
                  <a:srgbClr val="111111"/>
                </a:solidFill>
                <a:latin typeface="Calibri"/>
              </a:rPr>
              <a:t>Executive demo</a:t>
            </a:r>
          </a:p>
          <a:p>
            <a:pPr algn="r">
              <a:lnSpc>
                <a:spcPct val="100000"/>
              </a:lnSpc>
            </a:pPr>
            <a:r>
              <a:rPr sz="1000" b="0" i="0">
                <a:solidFill>
                  <a:srgbClr val="333333"/>
                </a:solidFill>
                <a:latin typeface="Calibri"/>
              </a:rPr>
              <a:t>real pilot cases (E08)</a:t>
            </a:r>
          </a:p>
        </p:txBody>
      </p:sp>
      <p:sp>
        <p:nvSpPr>
          <p:cNvPr id="62" name="Diamond 61"/>
          <p:cNvSpPr/>
          <p:nvPr/>
        </p:nvSpPr>
        <p:spPr>
          <a:xfrm>
            <a:off x="11524183" y="4617719"/>
            <a:ext cx="128016" cy="128016"/>
          </a:xfrm>
          <a:prstGeom prst="diamond">
            <a:avLst/>
          </a:prstGeom>
          <a:solidFill>
            <a:srgbClr val="111111"/>
          </a:solidFill>
          <a:ln>
            <a:noFill/>
          </a:ln>
          <a:effectLst/>
        </p:spPr>
        <p:txBody>
          <a:bodyPr rtlCol="0" anchor="ctr"/>
          <a:lstStyle/>
          <a:p/>
        </p:txBody>
      </p:sp>
      <p:sp>
        <p:nvSpPr>
          <p:cNvPr id="63" name="TextBox 62"/>
          <p:cNvSpPr txBox="1"/>
          <p:nvPr/>
        </p:nvSpPr>
        <p:spPr>
          <a:xfrm>
            <a:off x="9576511" y="4791455"/>
            <a:ext cx="2057400" cy="594360"/>
          </a:xfrm>
          <a:prstGeom prst="rect">
            <a:avLst/>
          </a:prstGeom>
          <a:noFill/>
        </p:spPr>
        <p:txBody>
          <a:bodyPr wrap="square" lIns="0" rIns="0" tIns="18288" bIns="18288" anchor="t">
            <a:spAutoFit/>
          </a:bodyPr>
          <a:lstStyle/>
          <a:p>
            <a:pPr algn="r">
              <a:lnSpc>
                <a:spcPct val="100000"/>
              </a:lnSpc>
            </a:pPr>
            <a:r>
              <a:rPr sz="1100" b="1" i="0">
                <a:solidFill>
                  <a:srgbClr val="111111"/>
                </a:solidFill>
                <a:latin typeface="Calibri"/>
              </a:rPr>
              <a:t>Renewal decision</a:t>
            </a:r>
          </a:p>
          <a:p>
            <a:pPr algn="r">
              <a:lnSpc>
                <a:spcPct val="100000"/>
              </a:lnSpc>
            </a:pPr>
            <a:r>
              <a:rPr sz="1000" b="0" i="0">
                <a:solidFill>
                  <a:srgbClr val="333333"/>
                </a:solidFill>
                <a:latin typeface="Calibri"/>
              </a:rPr>
              <a:t>adoption evidence (E12)</a:t>
            </a:r>
          </a:p>
        </p:txBody>
      </p:sp>
      <p:sp>
        <p:nvSpPr>
          <p:cNvPr id="64" name="TextBox 63"/>
          <p:cNvSpPr txBox="1"/>
          <p:nvPr/>
        </p:nvSpPr>
        <p:spPr>
          <a:xfrm>
            <a:off x="548640" y="4498847"/>
            <a:ext cx="2011680" cy="365760"/>
          </a:xfrm>
          <a:prstGeom prst="rect">
            <a:avLst/>
          </a:prstGeom>
          <a:noFill/>
        </p:spPr>
        <p:txBody>
          <a:bodyPr wrap="square" lIns="0" rIns="0" tIns="18288" bIns="18288" anchor="ctr">
            <a:spAutoFit/>
          </a:bodyPr>
          <a:lstStyle/>
          <a:p>
            <a:pPr algn="l">
              <a:lnSpc>
                <a:spcPct val="110000"/>
              </a:lnSpc>
            </a:pPr>
            <a:r>
              <a:rPr sz="1300" b="1" i="0">
                <a:solidFill>
                  <a:srgbClr val="111111"/>
                </a:solidFill>
                <a:latin typeface="Calibri"/>
              </a:rPr>
              <a:t>Milestones</a:t>
            </a:r>
          </a:p>
        </p:txBody>
      </p:sp>
      <p:sp>
        <p:nvSpPr>
          <p:cNvPr id="65" name="TextBox 64"/>
          <p:cNvSpPr txBox="1"/>
          <p:nvPr/>
        </p:nvSpPr>
        <p:spPr>
          <a:xfrm>
            <a:off x="548640" y="5577840"/>
            <a:ext cx="2011680" cy="457200"/>
          </a:xfrm>
          <a:prstGeom prst="rect">
            <a:avLst/>
          </a:prstGeom>
          <a:noFill/>
        </p:spPr>
        <p:txBody>
          <a:bodyPr wrap="square" lIns="0" rIns="0" tIns="18288" bIns="18288" anchor="t">
            <a:spAutoFit/>
          </a:bodyPr>
          <a:lstStyle/>
          <a:p>
            <a:pPr algn="l">
              <a:lnSpc>
                <a:spcPct val="110000"/>
              </a:lnSpc>
            </a:pPr>
            <a:r>
              <a:rPr sz="1100" b="1" i="0">
                <a:solidFill>
                  <a:srgbClr val="6B6B6B"/>
                </a:solidFill>
                <a:latin typeface="Calibri"/>
              </a:rPr>
              <a:t>Out of release 1</a:t>
            </a:r>
          </a:p>
        </p:txBody>
      </p:sp>
      <p:sp>
        <p:nvSpPr>
          <p:cNvPr id="66" name="TextBox 65"/>
          <p:cNvSpPr txBox="1"/>
          <p:nvPr/>
        </p:nvSpPr>
        <p:spPr>
          <a:xfrm>
            <a:off x="2651760" y="5577840"/>
            <a:ext cx="8991295" cy="457200"/>
          </a:xfrm>
          <a:prstGeom prst="rect">
            <a:avLst/>
          </a:prstGeom>
          <a:noFill/>
        </p:spPr>
        <p:txBody>
          <a:bodyPr wrap="square" lIns="0" rIns="0" tIns="18288" bIns="18288" anchor="t">
            <a:spAutoFit/>
          </a:bodyPr>
          <a:lstStyle/>
          <a:p>
            <a:pPr algn="l">
              <a:lnSpc>
                <a:spcPct val="110000"/>
              </a:lnSpc>
            </a:pPr>
            <a:r>
              <a:rPr sz="1100" b="0" i="0">
                <a:solidFill>
                  <a:srgbClr val="333333"/>
                </a:solidFill>
                <a:latin typeface="Calibri"/>
              </a:rPr>
              <a:t>Ticketing, call-recording and policy connectors; automated disposition; configurable dashboard; field-level redaction; model training (E06, E08, E09, E14, Scenario).</a:t>
            </a:r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548640" y="347472"/>
            <a:ext cx="7315200" cy="274320"/>
          </a:xfrm>
          <a:prstGeom prst="rect">
            <a:avLst/>
          </a:prstGeom>
          <a:noFill/>
        </p:spPr>
        <p:txBody>
          <a:bodyPr wrap="square" lIns="0" rIns="0" tIns="18288" bIns="18288" anchor="t">
            <a:spAutoFit/>
          </a:bodyPr>
          <a:lstStyle/>
          <a:p>
            <a:pPr algn="l">
              <a:lnSpc>
                <a:spcPct val="110000"/>
              </a:lnSpc>
            </a:pPr>
            <a:r>
              <a:rPr sz="1000" b="1" i="0">
                <a:solidFill>
                  <a:srgbClr val="6B6B6B"/>
                </a:solidFill>
                <a:latin typeface="Calibri"/>
              </a:rPr>
              <a:t>13   SUCCESS METRICS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548640" y="566928"/>
            <a:ext cx="11094415" cy="685800"/>
          </a:xfrm>
          <a:prstGeom prst="rect">
            <a:avLst/>
          </a:prstGeom>
          <a:noFill/>
        </p:spPr>
        <p:txBody>
          <a:bodyPr wrap="square" lIns="0" rIns="0" tIns="18288" bIns="18288" anchor="t">
            <a:spAutoFit/>
          </a:bodyPr>
          <a:lstStyle/>
          <a:p>
            <a:pPr algn="l">
              <a:lnSpc>
                <a:spcPct val="100000"/>
              </a:lnSpc>
            </a:pPr>
            <a:r>
              <a:rPr sz="2800" b="0" i="0">
                <a:solidFill>
                  <a:srgbClr val="111111"/>
                </a:solidFill>
                <a:latin typeface="Cambria"/>
              </a:rPr>
              <a:t>Lead with adoption and trust, judge on cycle time</a:t>
            </a:r>
          </a:p>
        </p:txBody>
      </p:sp>
      <p:cxnSp>
        <p:nvCxnSpPr>
          <p:cNvPr id="4" name="Connector 3"/>
          <p:cNvCxnSpPr/>
          <p:nvPr/>
        </p:nvCxnSpPr>
        <p:spPr>
          <a:xfrm>
            <a:off x="548640" y="1298448"/>
            <a:ext cx="11094415" cy="0"/>
          </a:xfrm>
          <a:prstGeom prst="line">
            <a:avLst/>
          </a:prstGeom>
          <a:ln w="9525">
            <a:solidFill>
              <a:srgbClr val="111111"/>
            </a:solidFill>
          </a:ln>
        </p:spPr>
      </p:cxnSp>
      <p:cxnSp>
        <p:nvCxnSpPr>
          <p:cNvPr id="5" name="Connector 4"/>
          <p:cNvCxnSpPr/>
          <p:nvPr/>
        </p:nvCxnSpPr>
        <p:spPr>
          <a:xfrm>
            <a:off x="548640" y="6382512"/>
            <a:ext cx="11094415" cy="0"/>
          </a:xfrm>
          <a:prstGeom prst="line">
            <a:avLst/>
          </a:prstGeom>
          <a:ln w="6350">
            <a:solidFill>
              <a:srgbClr val="BFBFBF"/>
            </a:solidFill>
          </a:ln>
        </p:spPr>
      </p:cxnSp>
      <p:sp>
        <p:nvSpPr>
          <p:cNvPr id="6" name="TextBox 5"/>
          <p:cNvSpPr txBox="1"/>
          <p:nvPr/>
        </p:nvSpPr>
        <p:spPr>
          <a:xfrm>
            <a:off x="548640" y="6428232"/>
            <a:ext cx="4572000" cy="274320"/>
          </a:xfrm>
          <a:prstGeom prst="rect">
            <a:avLst/>
          </a:prstGeom>
          <a:noFill/>
        </p:spPr>
        <p:txBody>
          <a:bodyPr wrap="square" lIns="0" rIns="0" tIns="18288" bIns="18288" anchor="t">
            <a:spAutoFit/>
          </a:bodyPr>
          <a:lstStyle/>
          <a:p>
            <a:pPr algn="l">
              <a:lnSpc>
                <a:spcPct val="110000"/>
              </a:lnSpc>
            </a:pPr>
            <a:r>
              <a:rPr sz="900" b="0" i="0">
                <a:solidFill>
                  <a:srgbClr val="6B6B6B"/>
                </a:solidFill>
                <a:latin typeface="Calibri"/>
              </a:rPr>
              <a:t>Draft - for S to review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7071055" y="6428232"/>
            <a:ext cx="4572000" cy="274320"/>
          </a:xfrm>
          <a:prstGeom prst="rect">
            <a:avLst/>
          </a:prstGeom>
          <a:noFill/>
        </p:spPr>
        <p:txBody>
          <a:bodyPr wrap="square" lIns="0" rIns="0" tIns="18288" bIns="18288" anchor="t">
            <a:spAutoFit/>
          </a:bodyPr>
          <a:lstStyle/>
          <a:p>
            <a:pPr algn="r">
              <a:lnSpc>
                <a:spcPct val="110000"/>
              </a:lnSpc>
            </a:pPr>
            <a:r>
              <a:rPr sz="900" b="0" i="0">
                <a:solidFill>
                  <a:srgbClr val="6B6B6B"/>
                </a:solidFill>
                <a:latin typeface="Calibri"/>
              </a:rPr>
              <a:t>Northstar operational review   13 / 14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548640" y="6053328"/>
            <a:ext cx="11094415" cy="292608"/>
          </a:xfrm>
          <a:prstGeom prst="rect">
            <a:avLst/>
          </a:prstGeom>
          <a:noFill/>
        </p:spPr>
        <p:txBody>
          <a:bodyPr wrap="square" lIns="0" rIns="0" tIns="18288" bIns="18288" anchor="t">
            <a:spAutoFit/>
          </a:bodyPr>
          <a:lstStyle/>
          <a:p>
            <a:pPr algn="l">
              <a:lnSpc>
                <a:spcPct val="110000"/>
              </a:lnSpc>
            </a:pPr>
            <a:r>
              <a:rPr sz="900" b="0" i="1">
                <a:solidFill>
                  <a:srgbClr val="6B6B6B"/>
                </a:solidFill>
                <a:latin typeface="Calibri"/>
              </a:rPr>
              <a:t>Baselines from the cited evidence. All targets are assumptions to agree with the operations leader. No end-to-end cycle-time baseline is in the case.</a:t>
            </a:r>
          </a:p>
        </p:txBody>
      </p:sp>
      <p:sp>
        <p:nvSpPr>
          <p:cNvPr id="9" name="TextBox 8"/>
          <p:cNvSpPr txBox="1"/>
          <p:nvPr/>
        </p:nvSpPr>
        <p:spPr>
          <a:xfrm>
            <a:off x="548640" y="1508760"/>
            <a:ext cx="5440680" cy="365760"/>
          </a:xfrm>
          <a:prstGeom prst="rect">
            <a:avLst/>
          </a:prstGeom>
          <a:noFill/>
        </p:spPr>
        <p:txBody>
          <a:bodyPr wrap="square" lIns="0" rIns="0" tIns="18288" bIns="18288" anchor="t">
            <a:spAutoFit/>
          </a:bodyPr>
          <a:lstStyle/>
          <a:p>
            <a:pPr algn="l">
              <a:lnSpc>
                <a:spcPct val="100000"/>
              </a:lnSpc>
            </a:pPr>
            <a:r>
              <a:rPr sz="2000" b="0" i="0">
                <a:solidFill>
                  <a:srgbClr val="111111"/>
                </a:solidFill>
                <a:latin typeface="Cambria"/>
              </a:rPr>
              <a:t>Leading</a:t>
            </a:r>
          </a:p>
        </p:txBody>
      </p:sp>
      <p:graphicFrame>
        <p:nvGraphicFramePr>
          <p:cNvPr id="10" name="Table 9"/>
          <p:cNvGraphicFramePr>
            <a:graphicFrameLocks noGrp="1"/>
          </p:cNvGraphicFramePr>
          <p:nvPr/>
        </p:nvGraphicFramePr>
        <p:xfrm>
          <a:off x="548640" y="1965960"/>
          <a:ext cx="5440680" cy="3694176"/>
        </p:xfrm>
        <a:graphic>
          <a:graphicData uri="http://schemas.openxmlformats.org/drawingml/2006/table">
            <a:tbl>
              <a:tblPr firstRow="0" bandRow="0">
                <a:tableStyleId>{5C22544A-7EE6-4342-B048-85BDC9FD1C3A}</a:tableStyleId>
              </a:tblPr>
              <a:tblGrid>
                <a:gridCol w="2331720"/>
                <a:gridCol w="1737360"/>
                <a:gridCol w="1371600"/>
              </a:tblGrid>
              <a:tr h="329184">
                <a:tc>
                  <a:txBody>
                    <a:bodyPr wrap="square"/>
                    <a:lstStyle/>
                    <a:p>
                      <a:pPr>
                        <a:lnSpc>
                          <a:spcPct val="100000"/>
                        </a:lnSpc>
                      </a:pPr>
                      <a:r>
                        <a:rPr sz="1100" b="1">
                          <a:solidFill>
                            <a:srgbClr val="FFFFFF"/>
                          </a:solidFill>
                          <a:latin typeface="Calibri"/>
                        </a:rPr>
                        <a:t>Measure</a:t>
                      </a:r>
                    </a:p>
                  </a:txBody>
                  <a:tcPr marL="45720" marR="45720" marT="13716" marB="13716" anchor="ctr">
                    <a:solidFill>
                      <a:srgbClr val="111111"/>
                    </a:solidFill>
                  </a:tcPr>
                </a:tc>
                <a:tc>
                  <a:txBody>
                    <a:bodyPr wrap="square"/>
                    <a:lstStyle/>
                    <a:p>
                      <a:pPr>
                        <a:lnSpc>
                          <a:spcPct val="100000"/>
                        </a:lnSpc>
                      </a:pPr>
                      <a:r>
                        <a:rPr sz="1100" b="1">
                          <a:solidFill>
                            <a:srgbClr val="FFFFFF"/>
                          </a:solidFill>
                          <a:latin typeface="Calibri"/>
                        </a:rPr>
                        <a:t>Baseline</a:t>
                      </a:r>
                    </a:p>
                  </a:txBody>
                  <a:tcPr marL="45720" marR="45720" marT="13716" marB="13716" anchor="ctr">
                    <a:solidFill>
                      <a:srgbClr val="111111"/>
                    </a:solidFill>
                  </a:tcPr>
                </a:tc>
                <a:tc>
                  <a:txBody>
                    <a:bodyPr wrap="square"/>
                    <a:lstStyle/>
                    <a:p>
                      <a:pPr>
                        <a:lnSpc>
                          <a:spcPct val="100000"/>
                        </a:lnSpc>
                      </a:pPr>
                      <a:r>
                        <a:rPr sz="1100" b="1">
                          <a:solidFill>
                            <a:srgbClr val="FFFFFF"/>
                          </a:solidFill>
                          <a:latin typeface="Calibri"/>
                        </a:rPr>
                        <a:t>Target (assumed)</a:t>
                      </a:r>
                    </a:p>
                  </a:txBody>
                  <a:tcPr marL="45720" marR="45720" marT="13716" marB="13716" anchor="ctr">
                    <a:solidFill>
                      <a:srgbClr val="111111"/>
                    </a:solidFill>
                  </a:tcPr>
                </a:tc>
              </a:tr>
              <a:tr h="841248">
                <a:tc>
                  <a:txBody>
                    <a:bodyPr wrap="square"/>
                    <a:lstStyle/>
                    <a:p>
                      <a:pPr>
                        <a:lnSpc>
                          <a:spcPct val="100000"/>
                        </a:lnSpc>
                      </a:pPr>
                      <a:r>
                        <a:rPr sz="1200" b="1">
                          <a:solidFill>
                            <a:srgbClr val="111111"/>
                          </a:solidFill>
                          <a:latin typeface="Calibri"/>
                        </a:rPr>
                        <a:t>Eligible cases using the tool repeatedly, weekly</a:t>
                      </a:r>
                    </a:p>
                  </a:txBody>
                  <a:tcPr marL="45720" marR="45720" marT="13716" marB="13716" anchor="ctr">
                    <a:solidFill>
                      <a:srgbClr val="FFFFFF"/>
                    </a:solidFill>
                  </a:tcPr>
                </a:tc>
                <a:tc>
                  <a:txBody>
                    <a:bodyPr wrap="square"/>
                    <a:lstStyle/>
                    <a:p>
                      <a:pPr>
                        <a:lnSpc>
                          <a:spcPct val="100000"/>
                        </a:lnSpc>
                      </a:pPr>
                      <a:r>
                        <a:rPr sz="1150" b="0">
                          <a:solidFill>
                            <a:srgbClr val="333333"/>
                          </a:solidFill>
                          <a:latin typeface="Calibri"/>
                        </a:rPr>
                        <a:t>18% in pilot (E02)</a:t>
                      </a:r>
                    </a:p>
                  </a:txBody>
                  <a:tcPr marL="45720" marR="45720" marT="13716" marB="13716" anchor="ctr">
                    <a:solidFill>
                      <a:srgbClr val="FFFFFF"/>
                    </a:solidFill>
                  </a:tcPr>
                </a:tc>
                <a:tc>
                  <a:txBody>
                    <a:bodyPr wrap="square"/>
                    <a:lstStyle/>
                    <a:p>
                      <a:pPr>
                        <a:lnSpc>
                          <a:spcPct val="100000"/>
                        </a:lnSpc>
                      </a:pPr>
                      <a:r>
                        <a:rPr sz="1150" b="0">
                          <a:solidFill>
                            <a:srgbClr val="111111"/>
                          </a:solidFill>
                          <a:latin typeface="Calibri"/>
                        </a:rPr>
                        <a:t>Majority of pilot team's cases</a:t>
                      </a:r>
                    </a:p>
                  </a:txBody>
                  <a:tcPr marL="45720" marR="45720" marT="13716" marB="13716" anchor="ctr">
                    <a:solidFill>
                      <a:srgbClr val="FFFFFF"/>
                    </a:solidFill>
                  </a:tcPr>
                </a:tc>
              </a:tr>
              <a:tr h="841248">
                <a:tc>
                  <a:txBody>
                    <a:bodyPr wrap="square"/>
                    <a:lstStyle/>
                    <a:p>
                      <a:pPr>
                        <a:lnSpc>
                          <a:spcPct val="100000"/>
                        </a:lnSpc>
                      </a:pPr>
                      <a:r>
                        <a:rPr sz="1200" b="1">
                          <a:solidFill>
                            <a:srgbClr val="111111"/>
                          </a:solidFill>
                          <a:latin typeface="Calibri"/>
                        </a:rPr>
                        <a:t>Hours locating and reconciling records</a:t>
                      </a:r>
                    </a:p>
                  </a:txBody>
                  <a:tcPr marL="45720" marR="45720" marT="13716" marB="13716" anchor="ctr">
                    <a:solidFill>
                      <a:srgbClr val="F2F2F2"/>
                    </a:solidFill>
                  </a:tcPr>
                </a:tc>
                <a:tc>
                  <a:txBody>
                    <a:bodyPr wrap="square"/>
                    <a:lstStyle/>
                    <a:p>
                      <a:pPr>
                        <a:lnSpc>
                          <a:spcPct val="100000"/>
                        </a:lnSpc>
                      </a:pPr>
                      <a:r>
                        <a:rPr sz="1150" b="0">
                          <a:solidFill>
                            <a:srgbClr val="333333"/>
                          </a:solidFill>
                          <a:latin typeface="Calibri"/>
                        </a:rPr>
                        <a:t>4.2 h per case (E01)</a:t>
                      </a:r>
                    </a:p>
                  </a:txBody>
                  <a:tcPr marL="45720" marR="45720" marT="13716" marB="13716" anchor="ctr">
                    <a:solidFill>
                      <a:srgbClr val="F2F2F2"/>
                    </a:solidFill>
                  </a:tcPr>
                </a:tc>
                <a:tc>
                  <a:txBody>
                    <a:bodyPr wrap="square"/>
                    <a:lstStyle/>
                    <a:p>
                      <a:pPr>
                        <a:lnSpc>
                          <a:spcPct val="100000"/>
                        </a:lnSpc>
                      </a:pPr>
                      <a:r>
                        <a:rPr sz="1150" b="0">
                          <a:solidFill>
                            <a:srgbClr val="111111"/>
                          </a:solidFill>
                          <a:latin typeface="Calibri"/>
                        </a:rPr>
                        <a:t>Halved</a:t>
                      </a:r>
                    </a:p>
                  </a:txBody>
                  <a:tcPr marL="45720" marR="45720" marT="13716" marB="13716" anchor="ctr">
                    <a:solidFill>
                      <a:srgbClr val="F2F2F2"/>
                    </a:solidFill>
                  </a:tcPr>
                </a:tc>
              </a:tr>
              <a:tr h="841248">
                <a:tc>
                  <a:txBody>
                    <a:bodyPr wrap="square"/>
                    <a:lstStyle/>
                    <a:p>
                      <a:pPr>
                        <a:lnSpc>
                          <a:spcPct val="100000"/>
                        </a:lnSpc>
                      </a:pPr>
                      <a:r>
                        <a:rPr sz="1200" b="1">
                          <a:solidFill>
                            <a:srgbClr val="111111"/>
                          </a:solidFill>
                          <a:latin typeface="Calibri"/>
                        </a:rPr>
                        <a:t>Material claims with a linked authorized source</a:t>
                      </a:r>
                    </a:p>
                  </a:txBody>
                  <a:tcPr marL="45720" marR="45720" marT="13716" marB="13716" anchor="ctr">
                    <a:solidFill>
                      <a:srgbClr val="FFFFFF"/>
                    </a:solidFill>
                  </a:tcPr>
                </a:tc>
                <a:tc>
                  <a:txBody>
                    <a:bodyPr wrap="square"/>
                    <a:lstStyle/>
                    <a:p>
                      <a:pPr>
                        <a:lnSpc>
                          <a:spcPct val="100000"/>
                        </a:lnSpc>
                      </a:pPr>
                      <a:r>
                        <a:rPr sz="1150" b="0">
                          <a:solidFill>
                            <a:srgbClr val="333333"/>
                          </a:solidFill>
                          <a:latin typeface="Calibri"/>
                        </a:rPr>
                        <a:t>14% had an untraceable claim (E03)</a:t>
                      </a:r>
                    </a:p>
                  </a:txBody>
                  <a:tcPr marL="45720" marR="45720" marT="13716" marB="13716" anchor="ctr">
                    <a:solidFill>
                      <a:srgbClr val="FFFFFF"/>
                    </a:solidFill>
                  </a:tcPr>
                </a:tc>
                <a:tc>
                  <a:txBody>
                    <a:bodyPr wrap="square"/>
                    <a:lstStyle/>
                    <a:p>
                      <a:pPr>
                        <a:lnSpc>
                          <a:spcPct val="100000"/>
                        </a:lnSpc>
                      </a:pPr>
                      <a:r>
                        <a:rPr sz="1150" b="0">
                          <a:solidFill>
                            <a:srgbClr val="111111"/>
                          </a:solidFill>
                          <a:latin typeface="Calibri"/>
                        </a:rPr>
                        <a:t>100% linked</a:t>
                      </a:r>
                    </a:p>
                  </a:txBody>
                  <a:tcPr marL="45720" marR="45720" marT="13716" marB="13716" anchor="ctr">
                    <a:solidFill>
                      <a:srgbClr val="FFFFFF"/>
                    </a:solidFill>
                  </a:tcPr>
                </a:tc>
              </a:tr>
              <a:tr h="841248">
                <a:tc>
                  <a:txBody>
                    <a:bodyPr wrap="square"/>
                    <a:lstStyle/>
                    <a:p>
                      <a:pPr>
                        <a:lnSpc>
                          <a:spcPct val="100000"/>
                        </a:lnSpc>
                      </a:pPr>
                      <a:r>
                        <a:rPr sz="1200" b="1">
                          <a:solidFill>
                            <a:srgbClr val="111111"/>
                          </a:solidFill>
                          <a:latin typeface="Calibri"/>
                        </a:rPr>
                        <a:t>Packets reformatted by hand</a:t>
                      </a:r>
                    </a:p>
                  </a:txBody>
                  <a:tcPr marL="45720" marR="45720" marT="13716" marB="13716" anchor="ctr">
                    <a:solidFill>
                      <a:srgbClr val="F2F2F2"/>
                    </a:solidFill>
                  </a:tcPr>
                </a:tc>
                <a:tc>
                  <a:txBody>
                    <a:bodyPr wrap="square"/>
                    <a:lstStyle/>
                    <a:p>
                      <a:pPr>
                        <a:lnSpc>
                          <a:spcPct val="100000"/>
                        </a:lnSpc>
                      </a:pPr>
                      <a:r>
                        <a:rPr sz="1150" b="0">
                          <a:solidFill>
                            <a:srgbClr val="333333"/>
                          </a:solidFill>
                          <a:latin typeface="Calibri"/>
                        </a:rPr>
                        <a:t>27% (E10)</a:t>
                      </a:r>
                    </a:p>
                  </a:txBody>
                  <a:tcPr marL="45720" marR="45720" marT="13716" marB="13716" anchor="ctr">
                    <a:solidFill>
                      <a:srgbClr val="F2F2F2"/>
                    </a:solidFill>
                  </a:tcPr>
                </a:tc>
                <a:tc>
                  <a:txBody>
                    <a:bodyPr wrap="square"/>
                    <a:lstStyle/>
                    <a:p>
                      <a:pPr>
                        <a:lnSpc>
                          <a:spcPct val="100000"/>
                        </a:lnSpc>
                      </a:pPr>
                      <a:r>
                        <a:rPr sz="1150" b="0">
                          <a:solidFill>
                            <a:srgbClr val="111111"/>
                          </a:solidFill>
                          <a:latin typeface="Calibri"/>
                        </a:rPr>
                        <a:t>Under 5%</a:t>
                      </a:r>
                    </a:p>
                  </a:txBody>
                  <a:tcPr marL="45720" marR="45720" marT="13716" marB="13716" anchor="ctr">
                    <a:solidFill>
                      <a:srgbClr val="F2F2F2"/>
                    </a:solidFill>
                  </a:tcPr>
                </a:tc>
              </a:tr>
            </a:tbl>
          </a:graphicData>
        </a:graphic>
      </p:graphicFrame>
      <p:sp>
        <p:nvSpPr>
          <p:cNvPr id="11" name="TextBox 10"/>
          <p:cNvSpPr txBox="1"/>
          <p:nvPr/>
        </p:nvSpPr>
        <p:spPr>
          <a:xfrm>
            <a:off x="6199631" y="1508760"/>
            <a:ext cx="5440680" cy="365760"/>
          </a:xfrm>
          <a:prstGeom prst="rect">
            <a:avLst/>
          </a:prstGeom>
          <a:noFill/>
        </p:spPr>
        <p:txBody>
          <a:bodyPr wrap="square" lIns="0" rIns="0" tIns="18288" bIns="18288" anchor="t">
            <a:spAutoFit/>
          </a:bodyPr>
          <a:lstStyle/>
          <a:p>
            <a:pPr algn="l">
              <a:lnSpc>
                <a:spcPct val="100000"/>
              </a:lnSpc>
            </a:pPr>
            <a:r>
              <a:rPr sz="2000" b="0" i="0">
                <a:solidFill>
                  <a:srgbClr val="111111"/>
                </a:solidFill>
                <a:latin typeface="Cambria"/>
              </a:rPr>
              <a:t>Outcome and guardrails</a:t>
            </a:r>
          </a:p>
        </p:txBody>
      </p:sp>
      <p:graphicFrame>
        <p:nvGraphicFramePr>
          <p:cNvPr id="12" name="Table 11"/>
          <p:cNvGraphicFramePr>
            <a:graphicFrameLocks noGrp="1"/>
          </p:cNvGraphicFramePr>
          <p:nvPr/>
        </p:nvGraphicFramePr>
        <p:xfrm>
          <a:off x="6199631" y="1965960"/>
          <a:ext cx="5440680" cy="3694176"/>
        </p:xfrm>
        <a:graphic>
          <a:graphicData uri="http://schemas.openxmlformats.org/drawingml/2006/table">
            <a:tbl>
              <a:tblPr firstRow="0" bandRow="0">
                <a:tableStyleId>{5C22544A-7EE6-4342-B048-85BDC9FD1C3A}</a:tableStyleId>
              </a:tblPr>
              <a:tblGrid>
                <a:gridCol w="2331720"/>
                <a:gridCol w="1737360"/>
                <a:gridCol w="1371600"/>
              </a:tblGrid>
              <a:tr h="329184">
                <a:tc>
                  <a:txBody>
                    <a:bodyPr wrap="square"/>
                    <a:lstStyle/>
                    <a:p>
                      <a:pPr>
                        <a:lnSpc>
                          <a:spcPct val="100000"/>
                        </a:lnSpc>
                      </a:pPr>
                      <a:r>
                        <a:rPr sz="1100" b="1">
                          <a:solidFill>
                            <a:srgbClr val="FFFFFF"/>
                          </a:solidFill>
                          <a:latin typeface="Calibri"/>
                        </a:rPr>
                        <a:t>Measure</a:t>
                      </a:r>
                    </a:p>
                  </a:txBody>
                  <a:tcPr marL="45720" marR="45720" marT="13716" marB="13716" anchor="ctr">
                    <a:solidFill>
                      <a:srgbClr val="111111"/>
                    </a:solidFill>
                  </a:tcPr>
                </a:tc>
                <a:tc>
                  <a:txBody>
                    <a:bodyPr wrap="square"/>
                    <a:lstStyle/>
                    <a:p>
                      <a:pPr>
                        <a:lnSpc>
                          <a:spcPct val="100000"/>
                        </a:lnSpc>
                      </a:pPr>
                      <a:r>
                        <a:rPr sz="1100" b="1">
                          <a:solidFill>
                            <a:srgbClr val="FFFFFF"/>
                          </a:solidFill>
                          <a:latin typeface="Calibri"/>
                        </a:rPr>
                        <a:t>Baseline</a:t>
                      </a:r>
                    </a:p>
                  </a:txBody>
                  <a:tcPr marL="45720" marR="45720" marT="13716" marB="13716" anchor="ctr">
                    <a:solidFill>
                      <a:srgbClr val="111111"/>
                    </a:solidFill>
                  </a:tcPr>
                </a:tc>
                <a:tc>
                  <a:txBody>
                    <a:bodyPr wrap="square"/>
                    <a:lstStyle/>
                    <a:p>
                      <a:pPr>
                        <a:lnSpc>
                          <a:spcPct val="100000"/>
                        </a:lnSpc>
                      </a:pPr>
                      <a:r>
                        <a:rPr sz="1100" b="1">
                          <a:solidFill>
                            <a:srgbClr val="FFFFFF"/>
                          </a:solidFill>
                          <a:latin typeface="Calibri"/>
                        </a:rPr>
                        <a:t>Target (assumed)</a:t>
                      </a:r>
                    </a:p>
                  </a:txBody>
                  <a:tcPr marL="45720" marR="45720" marT="13716" marB="13716" anchor="ctr">
                    <a:solidFill>
                      <a:srgbClr val="111111"/>
                    </a:solidFill>
                  </a:tcPr>
                </a:tc>
              </a:tr>
              <a:tr h="841248">
                <a:tc>
                  <a:txBody>
                    <a:bodyPr wrap="square"/>
                    <a:lstStyle/>
                    <a:p>
                      <a:pPr>
                        <a:lnSpc>
                          <a:spcPct val="100000"/>
                        </a:lnSpc>
                      </a:pPr>
                      <a:r>
                        <a:rPr sz="1200" b="1">
                          <a:solidFill>
                            <a:srgbClr val="111111"/>
                          </a:solidFill>
                          <a:latin typeface="Calibri"/>
                        </a:rPr>
                        <a:t>Median cycle time, exception to disposition</a:t>
                      </a:r>
                    </a:p>
                  </a:txBody>
                  <a:tcPr marL="45720" marR="45720" marT="13716" marB="13716" anchor="ctr">
                    <a:solidFill>
                      <a:srgbClr val="FFFFFF"/>
                    </a:solidFill>
                  </a:tcPr>
                </a:tc>
                <a:tc>
                  <a:txBody>
                    <a:bodyPr wrap="square"/>
                    <a:lstStyle/>
                    <a:p>
                      <a:pPr>
                        <a:lnSpc>
                          <a:spcPct val="100000"/>
                        </a:lnSpc>
                      </a:pPr>
                      <a:r>
                        <a:rPr sz="1150" b="0">
                          <a:solidFill>
                            <a:srgbClr val="333333"/>
                          </a:solidFill>
                          <a:latin typeface="Calibri"/>
                        </a:rPr>
                        <a:t>Not in case; measure in week 1</a:t>
                      </a:r>
                    </a:p>
                  </a:txBody>
                  <a:tcPr marL="45720" marR="45720" marT="13716" marB="13716" anchor="ctr">
                    <a:solidFill>
                      <a:srgbClr val="FFFFFF"/>
                    </a:solidFill>
                  </a:tcPr>
                </a:tc>
                <a:tc>
                  <a:txBody>
                    <a:bodyPr wrap="square"/>
                    <a:lstStyle/>
                    <a:p>
                      <a:pPr>
                        <a:lnSpc>
                          <a:spcPct val="100000"/>
                        </a:lnSpc>
                      </a:pPr>
                      <a:r>
                        <a:rPr sz="1150" b="0">
                          <a:solidFill>
                            <a:srgbClr val="111111"/>
                          </a:solidFill>
                          <a:latin typeface="Calibri"/>
                        </a:rPr>
                        <a:t>40% shorter (E05 goal)</a:t>
                      </a:r>
                    </a:p>
                  </a:txBody>
                  <a:tcPr marL="45720" marR="45720" marT="13716" marB="13716" anchor="ctr">
                    <a:solidFill>
                      <a:srgbClr val="FFFFFF"/>
                    </a:solidFill>
                  </a:tcPr>
                </a:tc>
              </a:tr>
              <a:tr h="841248">
                <a:tc>
                  <a:txBody>
                    <a:bodyPr wrap="square"/>
                    <a:lstStyle/>
                    <a:p>
                      <a:pPr>
                        <a:lnSpc>
                          <a:spcPct val="100000"/>
                        </a:lnSpc>
                      </a:pPr>
                      <a:r>
                        <a:rPr sz="1200" b="1">
                          <a:solidFill>
                            <a:srgbClr val="111111"/>
                          </a:solidFill>
                          <a:latin typeface="Calibri"/>
                        </a:rPr>
                        <a:t>Cases returned by reviewer</a:t>
                      </a:r>
                    </a:p>
                  </a:txBody>
                  <a:tcPr marL="45720" marR="45720" marT="13716" marB="13716" anchor="ctr">
                    <a:solidFill>
                      <a:srgbClr val="F2F2F2"/>
                    </a:solidFill>
                  </a:tcPr>
                </a:tc>
                <a:tc>
                  <a:txBody>
                    <a:bodyPr wrap="square"/>
                    <a:lstStyle/>
                    <a:p>
                      <a:pPr>
                        <a:lnSpc>
                          <a:spcPct val="100000"/>
                        </a:lnSpc>
                      </a:pPr>
                      <a:r>
                        <a:rPr sz="1150" b="0">
                          <a:solidFill>
                            <a:srgbClr val="333333"/>
                          </a:solidFill>
                          <a:latin typeface="Calibri"/>
                        </a:rPr>
                        <a:t>Not in case</a:t>
                      </a:r>
                    </a:p>
                  </a:txBody>
                  <a:tcPr marL="45720" marR="45720" marT="13716" marB="13716" anchor="ctr">
                    <a:solidFill>
                      <a:srgbClr val="F2F2F2"/>
                    </a:solidFill>
                  </a:tcPr>
                </a:tc>
                <a:tc>
                  <a:txBody>
                    <a:bodyPr wrap="square"/>
                    <a:lstStyle/>
                    <a:p>
                      <a:pPr>
                        <a:lnSpc>
                          <a:spcPct val="100000"/>
                        </a:lnSpc>
                      </a:pPr>
                      <a:r>
                        <a:rPr sz="1150" b="0">
                          <a:solidFill>
                            <a:srgbClr val="111111"/>
                          </a:solidFill>
                          <a:latin typeface="Calibri"/>
                        </a:rPr>
                        <a:t>Falling trend</a:t>
                      </a:r>
                    </a:p>
                  </a:txBody>
                  <a:tcPr marL="45720" marR="45720" marT="13716" marB="13716" anchor="ctr">
                    <a:solidFill>
                      <a:srgbClr val="F2F2F2"/>
                    </a:solidFill>
                  </a:tcPr>
                </a:tc>
              </a:tr>
              <a:tr h="841248">
                <a:tc>
                  <a:txBody>
                    <a:bodyPr wrap="square"/>
                    <a:lstStyle/>
                    <a:p>
                      <a:pPr>
                        <a:lnSpc>
                          <a:spcPct val="100000"/>
                        </a:lnSpc>
                      </a:pPr>
                      <a:r>
                        <a:rPr sz="1200" b="1">
                          <a:solidFill>
                            <a:srgbClr val="111111"/>
                          </a:solidFill>
                          <a:latin typeface="Calibri"/>
                        </a:rPr>
                        <a:t>Permission or revoked-source incidents</a:t>
                      </a:r>
                    </a:p>
                  </a:txBody>
                  <a:tcPr marL="45720" marR="45720" marT="13716" marB="13716" anchor="ctr">
                    <a:solidFill>
                      <a:srgbClr val="FFFFFF"/>
                    </a:solidFill>
                  </a:tcPr>
                </a:tc>
                <a:tc>
                  <a:txBody>
                    <a:bodyPr wrap="square"/>
                    <a:lstStyle/>
                    <a:p>
                      <a:pPr>
                        <a:lnSpc>
                          <a:spcPct val="100000"/>
                        </a:lnSpc>
                      </a:pPr>
                      <a:r>
                        <a:rPr sz="1150" b="0">
                          <a:solidFill>
                            <a:srgbClr val="333333"/>
                          </a:solidFill>
                          <a:latin typeface="Calibri"/>
                        </a:rPr>
                        <a:t>3 revoked-doc cases (E11)</a:t>
                      </a:r>
                    </a:p>
                  </a:txBody>
                  <a:tcPr marL="45720" marR="45720" marT="13716" marB="13716" anchor="ctr">
                    <a:solidFill>
                      <a:srgbClr val="FFFFFF"/>
                    </a:solidFill>
                  </a:tcPr>
                </a:tc>
                <a:tc>
                  <a:txBody>
                    <a:bodyPr wrap="square"/>
                    <a:lstStyle/>
                    <a:p>
                      <a:pPr>
                        <a:lnSpc>
                          <a:spcPct val="100000"/>
                        </a:lnSpc>
                      </a:pPr>
                      <a:r>
                        <a:rPr sz="1150" b="0">
                          <a:solidFill>
                            <a:srgbClr val="111111"/>
                          </a:solidFill>
                          <a:latin typeface="Calibri"/>
                        </a:rPr>
                        <a:t>Zero</a:t>
                      </a:r>
                    </a:p>
                  </a:txBody>
                  <a:tcPr marL="45720" marR="45720" marT="13716" marB="13716" anchor="ctr">
                    <a:solidFill>
                      <a:srgbClr val="FFFFFF"/>
                    </a:solidFill>
                  </a:tcPr>
                </a:tc>
              </a:tr>
              <a:tr h="841248">
                <a:tc>
                  <a:txBody>
                    <a:bodyPr wrap="square"/>
                    <a:lstStyle/>
                    <a:p>
                      <a:pPr>
                        <a:lnSpc>
                          <a:spcPct val="100000"/>
                        </a:lnSpc>
                      </a:pPr>
                      <a:r>
                        <a:rPr sz="1200" b="1">
                          <a:solidFill>
                            <a:srgbClr val="111111"/>
                          </a:solidFill>
                          <a:latin typeface="Calibri"/>
                        </a:rPr>
                        <a:t>Records with all E06 fields</a:t>
                      </a:r>
                    </a:p>
                  </a:txBody>
                  <a:tcPr marL="45720" marR="45720" marT="13716" marB="13716" anchor="ctr">
                    <a:solidFill>
                      <a:srgbClr val="F2F2F2"/>
                    </a:solidFill>
                  </a:tcPr>
                </a:tc>
                <a:tc>
                  <a:txBody>
                    <a:bodyPr wrap="square"/>
                    <a:lstStyle/>
                    <a:p>
                      <a:pPr>
                        <a:lnSpc>
                          <a:spcPct val="100000"/>
                        </a:lnSpc>
                      </a:pPr>
                      <a:r>
                        <a:rPr sz="1150" b="0">
                          <a:solidFill>
                            <a:srgbClr val="333333"/>
                          </a:solidFill>
                          <a:latin typeface="Calibri"/>
                        </a:rPr>
                        <a:t>Not in case</a:t>
                      </a:r>
                    </a:p>
                  </a:txBody>
                  <a:tcPr marL="45720" marR="45720" marT="13716" marB="13716" anchor="ctr">
                    <a:solidFill>
                      <a:srgbClr val="F2F2F2"/>
                    </a:solidFill>
                  </a:tcPr>
                </a:tc>
                <a:tc>
                  <a:txBody>
                    <a:bodyPr wrap="square"/>
                    <a:lstStyle/>
                    <a:p>
                      <a:pPr>
                        <a:lnSpc>
                          <a:spcPct val="100000"/>
                        </a:lnSpc>
                      </a:pPr>
                      <a:r>
                        <a:rPr sz="1150" b="0">
                          <a:solidFill>
                            <a:srgbClr val="111111"/>
                          </a:solidFill>
                          <a:latin typeface="Calibri"/>
                        </a:rPr>
                        <a:t>100%</a:t>
                      </a:r>
                    </a:p>
                  </a:txBody>
                  <a:tcPr marL="45720" marR="45720" marT="13716" marB="13716" anchor="ctr">
                    <a:solidFill>
                      <a:srgbClr val="F2F2F2"/>
                    </a:solidFill>
                  </a:tcPr>
                </a:tc>
              </a:tr>
            </a:tbl>
          </a:graphicData>
        </a:graphic>
      </p:graphicFrame>
    </p:spTree>
  </p:cSld>
  <p:clrMapOvr>
    <a:masterClrMapping/>
  </p:clrMapOvr>
</p:sld>
</file>

<file path=ppt/slides/slide14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548640" y="347472"/>
            <a:ext cx="7315200" cy="274320"/>
          </a:xfrm>
          <a:prstGeom prst="rect">
            <a:avLst/>
          </a:prstGeom>
          <a:noFill/>
        </p:spPr>
        <p:txBody>
          <a:bodyPr wrap="square" lIns="0" rIns="0" tIns="18288" bIns="18288" anchor="t">
            <a:spAutoFit/>
          </a:bodyPr>
          <a:lstStyle/>
          <a:p>
            <a:pPr algn="l">
              <a:lnSpc>
                <a:spcPct val="110000"/>
              </a:lnSpc>
            </a:pPr>
            <a:r>
              <a:rPr sz="1000" b="1" i="0">
                <a:solidFill>
                  <a:srgbClr val="6B6B6B"/>
                </a:solidFill>
                <a:latin typeface="Calibri"/>
              </a:rPr>
              <a:t>14   RISKS, NEXT VALIDATION AND OPEN QUESTIONS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548640" y="566928"/>
            <a:ext cx="11094415" cy="685800"/>
          </a:xfrm>
          <a:prstGeom prst="rect">
            <a:avLst/>
          </a:prstGeom>
          <a:noFill/>
        </p:spPr>
        <p:txBody>
          <a:bodyPr wrap="square" lIns="0" rIns="0" tIns="18288" bIns="18288" anchor="t">
            <a:spAutoFit/>
          </a:bodyPr>
          <a:lstStyle/>
          <a:p>
            <a:pPr algn="l">
              <a:lnSpc>
                <a:spcPct val="100000"/>
              </a:lnSpc>
            </a:pPr>
            <a:r>
              <a:rPr sz="2800" b="0" i="0">
                <a:solidFill>
                  <a:srgbClr val="111111"/>
                </a:solidFill>
                <a:latin typeface="Cambria"/>
              </a:rPr>
              <a:t>What could make this wrong, and how I would find out early</a:t>
            </a:r>
          </a:p>
        </p:txBody>
      </p:sp>
      <p:cxnSp>
        <p:nvCxnSpPr>
          <p:cNvPr id="4" name="Connector 3"/>
          <p:cNvCxnSpPr/>
          <p:nvPr/>
        </p:nvCxnSpPr>
        <p:spPr>
          <a:xfrm>
            <a:off x="548640" y="1298448"/>
            <a:ext cx="11094415" cy="0"/>
          </a:xfrm>
          <a:prstGeom prst="line">
            <a:avLst/>
          </a:prstGeom>
          <a:ln w="9525">
            <a:solidFill>
              <a:srgbClr val="111111"/>
            </a:solidFill>
          </a:ln>
        </p:spPr>
      </p:cxnSp>
      <p:cxnSp>
        <p:nvCxnSpPr>
          <p:cNvPr id="5" name="Connector 4"/>
          <p:cNvCxnSpPr/>
          <p:nvPr/>
        </p:nvCxnSpPr>
        <p:spPr>
          <a:xfrm>
            <a:off x="548640" y="6382512"/>
            <a:ext cx="11094415" cy="0"/>
          </a:xfrm>
          <a:prstGeom prst="line">
            <a:avLst/>
          </a:prstGeom>
          <a:ln w="6350">
            <a:solidFill>
              <a:srgbClr val="BFBFBF"/>
            </a:solidFill>
          </a:ln>
        </p:spPr>
      </p:cxnSp>
      <p:sp>
        <p:nvSpPr>
          <p:cNvPr id="6" name="TextBox 5"/>
          <p:cNvSpPr txBox="1"/>
          <p:nvPr/>
        </p:nvSpPr>
        <p:spPr>
          <a:xfrm>
            <a:off x="548640" y="6428232"/>
            <a:ext cx="4572000" cy="274320"/>
          </a:xfrm>
          <a:prstGeom prst="rect">
            <a:avLst/>
          </a:prstGeom>
          <a:noFill/>
        </p:spPr>
        <p:txBody>
          <a:bodyPr wrap="square" lIns="0" rIns="0" tIns="18288" bIns="18288" anchor="t">
            <a:spAutoFit/>
          </a:bodyPr>
          <a:lstStyle/>
          <a:p>
            <a:pPr algn="l">
              <a:lnSpc>
                <a:spcPct val="110000"/>
              </a:lnSpc>
            </a:pPr>
            <a:r>
              <a:rPr sz="900" b="0" i="0">
                <a:solidFill>
                  <a:srgbClr val="6B6B6B"/>
                </a:solidFill>
                <a:latin typeface="Calibri"/>
              </a:rPr>
              <a:t>Draft - for S to review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7071055" y="6428232"/>
            <a:ext cx="4572000" cy="274320"/>
          </a:xfrm>
          <a:prstGeom prst="rect">
            <a:avLst/>
          </a:prstGeom>
          <a:noFill/>
        </p:spPr>
        <p:txBody>
          <a:bodyPr wrap="square" lIns="0" rIns="0" tIns="18288" bIns="18288" anchor="t">
            <a:spAutoFit/>
          </a:bodyPr>
          <a:lstStyle/>
          <a:p>
            <a:pPr algn="r">
              <a:lnSpc>
                <a:spcPct val="110000"/>
              </a:lnSpc>
            </a:pPr>
            <a:r>
              <a:rPr sz="900" b="0" i="0">
                <a:solidFill>
                  <a:srgbClr val="6B6B6B"/>
                </a:solidFill>
                <a:latin typeface="Calibri"/>
              </a:rPr>
              <a:t>Northstar operational review   14 / 14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548640" y="6053328"/>
            <a:ext cx="11094415" cy="292608"/>
          </a:xfrm>
          <a:prstGeom prst="rect">
            <a:avLst/>
          </a:prstGeom>
          <a:noFill/>
        </p:spPr>
        <p:txBody>
          <a:bodyPr wrap="square" lIns="0" rIns="0" tIns="18288" bIns="18288" anchor="t">
            <a:spAutoFit/>
          </a:bodyPr>
          <a:lstStyle/>
          <a:p>
            <a:pPr algn="l">
              <a:lnSpc>
                <a:spcPct val="110000"/>
              </a:lnSpc>
            </a:pPr>
            <a:r>
              <a:rPr sz="900" b="0" i="1">
                <a:solidFill>
                  <a:srgbClr val="6B6B6B"/>
                </a:solidFill>
                <a:latin typeface="Calibri"/>
              </a:rPr>
              <a:t>Sources as cited. Evidence limitations are those stated in the Evidence Pack.</a:t>
            </a:r>
          </a:p>
        </p:txBody>
      </p:sp>
      <p:sp>
        <p:nvSpPr>
          <p:cNvPr id="9" name="TextBox 8"/>
          <p:cNvSpPr txBox="1"/>
          <p:nvPr/>
        </p:nvSpPr>
        <p:spPr>
          <a:xfrm>
            <a:off x="548640" y="1508760"/>
            <a:ext cx="3515258" cy="411480"/>
          </a:xfrm>
          <a:prstGeom prst="rect">
            <a:avLst/>
          </a:prstGeom>
          <a:noFill/>
        </p:spPr>
        <p:txBody>
          <a:bodyPr wrap="square" lIns="0" rIns="0" tIns="18288" bIns="18288" anchor="t">
            <a:spAutoFit/>
          </a:bodyPr>
          <a:lstStyle/>
          <a:p>
            <a:pPr algn="l">
              <a:lnSpc>
                <a:spcPct val="100000"/>
              </a:lnSpc>
            </a:pPr>
            <a:r>
              <a:rPr sz="2000" b="0" i="0">
                <a:solidFill>
                  <a:srgbClr val="111111"/>
                </a:solidFill>
                <a:latin typeface="Cambria"/>
              </a:rPr>
              <a:t>Risks</a:t>
            </a:r>
          </a:p>
        </p:txBody>
      </p:sp>
      <p:cxnSp>
        <p:nvCxnSpPr>
          <p:cNvPr id="10" name="Connector 9"/>
          <p:cNvCxnSpPr/>
          <p:nvPr/>
        </p:nvCxnSpPr>
        <p:spPr>
          <a:xfrm>
            <a:off x="548640" y="1965960"/>
            <a:ext cx="3515258" cy="0"/>
          </a:xfrm>
          <a:prstGeom prst="line">
            <a:avLst/>
          </a:prstGeom>
          <a:ln w="9525">
            <a:solidFill>
              <a:srgbClr val="111111"/>
            </a:solidFill>
          </a:ln>
        </p:spPr>
      </p:cxnSp>
      <p:sp>
        <p:nvSpPr>
          <p:cNvPr id="11" name="TextBox 10"/>
          <p:cNvSpPr txBox="1"/>
          <p:nvPr/>
        </p:nvSpPr>
        <p:spPr>
          <a:xfrm>
            <a:off x="548640" y="2084831"/>
            <a:ext cx="3515258" cy="3931920"/>
          </a:xfrm>
          <a:prstGeom prst="rect">
            <a:avLst/>
          </a:prstGeom>
          <a:noFill/>
        </p:spPr>
        <p:txBody>
          <a:bodyPr wrap="square" lIns="0" rIns="0" tIns="18288" bIns="18288" anchor="t">
            <a:spAutoFit/>
          </a:bodyPr>
          <a:lstStyle/>
          <a:p>
            <a:pPr algn="l">
              <a:lnSpc>
                <a:spcPct val="110000"/>
              </a:lnSpc>
              <a:spcAft>
                <a:spcPts val="100"/>
              </a:spcAft>
            </a:pPr>
            <a:r>
              <a:rPr sz="1250" b="0" i="0">
                <a:solidFill>
                  <a:srgbClr val="111111"/>
                </a:solidFill>
                <a:latin typeface="Calibri"/>
              </a:rPr>
              <a:t>Adoption stays low: the pilot data does not say why users left</a:t>
            </a:r>
          </a:p>
          <a:p>
            <a:pPr algn="l">
              <a:lnSpc>
                <a:spcPct val="110000"/>
              </a:lnSpc>
              <a:spcAft>
                <a:spcPts val="800"/>
              </a:spcAft>
            </a:pPr>
            <a:r>
              <a:rPr sz="1000" b="1" i="0">
                <a:solidFill>
                  <a:srgbClr val="6B6B6B"/>
                </a:solidFill>
                <a:latin typeface="Calibri"/>
              </a:rPr>
              <a:t>E02</a:t>
            </a:r>
          </a:p>
          <a:p>
            <a:pPr algn="l">
              <a:lnSpc>
                <a:spcPct val="110000"/>
              </a:lnSpc>
              <a:spcAft>
                <a:spcPts val="100"/>
              </a:spcAft>
            </a:pPr>
            <a:r>
              <a:rPr sz="1250" b="0" i="0">
                <a:solidFill>
                  <a:srgbClr val="111111"/>
                </a:solidFill>
                <a:latin typeface="Calibri"/>
              </a:rPr>
              <a:t>Thin evidence: six interviews in one team, five usability participants, fifty sampled cases</a:t>
            </a:r>
          </a:p>
          <a:p>
            <a:pPr algn="l">
              <a:lnSpc>
                <a:spcPct val="110000"/>
              </a:lnSpc>
              <a:spcAft>
                <a:spcPts val="800"/>
              </a:spcAft>
            </a:pPr>
            <a:r>
              <a:rPr sz="1000" b="1" i="0">
                <a:solidFill>
                  <a:srgbClr val="6B6B6B"/>
                </a:solidFill>
                <a:latin typeface="Calibri"/>
              </a:rPr>
              <a:t>E01, E13, E03</a:t>
            </a:r>
          </a:p>
          <a:p>
            <a:pPr algn="l">
              <a:lnSpc>
                <a:spcPct val="110000"/>
              </a:lnSpc>
              <a:spcAft>
                <a:spcPts val="100"/>
              </a:spcAft>
            </a:pPr>
            <a:r>
              <a:rPr sz="1250" b="0" i="0">
                <a:solidFill>
                  <a:srgbClr val="111111"/>
                </a:solidFill>
                <a:latin typeface="Calibri"/>
              </a:rPr>
              <a:t>Revocations reach drafts late; sync speed is not documented</a:t>
            </a:r>
          </a:p>
          <a:p>
            <a:pPr algn="l">
              <a:lnSpc>
                <a:spcPct val="110000"/>
              </a:lnSpc>
              <a:spcAft>
                <a:spcPts val="800"/>
              </a:spcAft>
            </a:pPr>
            <a:r>
              <a:rPr sz="1000" b="1" i="0">
                <a:solidFill>
                  <a:srgbClr val="6B6B6B"/>
                </a:solidFill>
                <a:latin typeface="Calibri"/>
              </a:rPr>
              <a:t>E11; Kamiwaza unverified</a:t>
            </a:r>
          </a:p>
          <a:p>
            <a:pPr algn="l">
              <a:lnSpc>
                <a:spcPct val="110000"/>
              </a:lnSpc>
              <a:spcAft>
                <a:spcPts val="100"/>
              </a:spcAft>
            </a:pPr>
            <a:r>
              <a:rPr sz="1250" b="0" i="0">
                <a:solidFill>
                  <a:srgbClr val="111111"/>
                </a:solidFill>
                <a:latin typeface="Calibri"/>
              </a:rPr>
              <a:t>CTO expects a five-source autonomous demo</a:t>
            </a:r>
          </a:p>
          <a:p>
            <a:pPr algn="l">
              <a:lnSpc>
                <a:spcPct val="110000"/>
              </a:lnSpc>
              <a:spcAft>
                <a:spcPts val="800"/>
              </a:spcAft>
            </a:pPr>
            <a:r>
              <a:rPr sz="1000" b="1" i="0">
                <a:solidFill>
                  <a:srgbClr val="6B6B6B"/>
                </a:solidFill>
                <a:latin typeface="Calibri"/>
              </a:rPr>
              <a:t>E08</a:t>
            </a:r>
          </a:p>
          <a:p>
            <a:pPr algn="l">
              <a:lnSpc>
                <a:spcPct val="110000"/>
              </a:lnSpc>
              <a:spcAft>
                <a:spcPts val="100"/>
              </a:spcAft>
            </a:pPr>
            <a:r>
              <a:rPr sz="1250" b="0" i="0">
                <a:solidFill>
                  <a:srgbClr val="111111"/>
                </a:solidFill>
                <a:latin typeface="Calibri"/>
              </a:rPr>
              <a:t>Capacity halves after week 4</a:t>
            </a:r>
          </a:p>
          <a:p>
            <a:pPr algn="l">
              <a:lnSpc>
                <a:spcPct val="110000"/>
              </a:lnSpc>
              <a:spcAft>
                <a:spcPts val="800"/>
              </a:spcAft>
            </a:pPr>
            <a:r>
              <a:rPr sz="1000" b="1" i="0">
                <a:solidFill>
                  <a:srgbClr val="6B6B6B"/>
                </a:solidFill>
                <a:latin typeface="Calibri"/>
              </a:rPr>
              <a:t>E09</a:t>
            </a:r>
          </a:p>
        </p:txBody>
      </p:sp>
      <p:sp>
        <p:nvSpPr>
          <p:cNvPr id="12" name="TextBox 11"/>
          <p:cNvSpPr txBox="1"/>
          <p:nvPr/>
        </p:nvSpPr>
        <p:spPr>
          <a:xfrm>
            <a:off x="4338218" y="1508760"/>
            <a:ext cx="3515258" cy="411480"/>
          </a:xfrm>
          <a:prstGeom prst="rect">
            <a:avLst/>
          </a:prstGeom>
          <a:noFill/>
        </p:spPr>
        <p:txBody>
          <a:bodyPr wrap="square" lIns="0" rIns="0" tIns="18288" bIns="18288" anchor="t">
            <a:spAutoFit/>
          </a:bodyPr>
          <a:lstStyle/>
          <a:p>
            <a:pPr algn="l">
              <a:lnSpc>
                <a:spcPct val="100000"/>
              </a:lnSpc>
            </a:pPr>
            <a:r>
              <a:rPr sz="2000" b="0" i="0">
                <a:solidFill>
                  <a:srgbClr val="111111"/>
                </a:solidFill>
                <a:latin typeface="Cambria"/>
              </a:rPr>
              <a:t>Next validation</a:t>
            </a:r>
          </a:p>
        </p:txBody>
      </p:sp>
      <p:cxnSp>
        <p:nvCxnSpPr>
          <p:cNvPr id="13" name="Connector 12"/>
          <p:cNvCxnSpPr/>
          <p:nvPr/>
        </p:nvCxnSpPr>
        <p:spPr>
          <a:xfrm>
            <a:off x="4338218" y="1965960"/>
            <a:ext cx="3515258" cy="0"/>
          </a:xfrm>
          <a:prstGeom prst="line">
            <a:avLst/>
          </a:prstGeom>
          <a:ln w="9525">
            <a:solidFill>
              <a:srgbClr val="111111"/>
            </a:solidFill>
          </a:ln>
        </p:spPr>
      </p:cxnSp>
      <p:sp>
        <p:nvSpPr>
          <p:cNvPr id="14" name="TextBox 13"/>
          <p:cNvSpPr txBox="1"/>
          <p:nvPr/>
        </p:nvSpPr>
        <p:spPr>
          <a:xfrm>
            <a:off x="4338218" y="2084831"/>
            <a:ext cx="3515258" cy="3931920"/>
          </a:xfrm>
          <a:prstGeom prst="rect">
            <a:avLst/>
          </a:prstGeom>
          <a:noFill/>
        </p:spPr>
        <p:txBody>
          <a:bodyPr wrap="square" lIns="0" rIns="0" tIns="18288" bIns="18288" anchor="t">
            <a:spAutoFit/>
          </a:bodyPr>
          <a:lstStyle/>
          <a:p>
            <a:pPr algn="l">
              <a:lnSpc>
                <a:spcPct val="110000"/>
              </a:lnSpc>
              <a:spcAft>
                <a:spcPts val="100"/>
              </a:spcAft>
            </a:pPr>
            <a:r>
              <a:rPr sz="1250" b="0" i="0">
                <a:solidFill>
                  <a:srgbClr val="111111"/>
                </a:solidFill>
                <a:latin typeface="Calibri"/>
              </a:rPr>
              <a:t>Interview pilot users who stopped using it</a:t>
            </a:r>
          </a:p>
          <a:p>
            <a:pPr algn="l">
              <a:lnSpc>
                <a:spcPct val="110000"/>
              </a:lnSpc>
              <a:spcAft>
                <a:spcPts val="800"/>
              </a:spcAft>
            </a:pPr>
            <a:r>
              <a:rPr sz="1000" b="1" i="0">
                <a:solidFill>
                  <a:srgbClr val="6B6B6B"/>
                </a:solidFill>
                <a:latin typeface="Calibri"/>
              </a:rPr>
              <a:t>E02</a:t>
            </a:r>
          </a:p>
          <a:p>
            <a:pPr algn="l">
              <a:lnSpc>
                <a:spcPct val="110000"/>
              </a:lnSpc>
              <a:spcAft>
                <a:spcPts val="100"/>
              </a:spcAft>
            </a:pPr>
            <a:r>
              <a:rPr sz="1250" b="0" i="0">
                <a:solidFill>
                  <a:srgbClr val="111111"/>
                </a:solidFill>
                <a:latin typeface="Calibri"/>
              </a:rPr>
              <a:t>Test the packet and reviewer view with reviewers on real cases</a:t>
            </a:r>
          </a:p>
          <a:p>
            <a:pPr algn="l">
              <a:lnSpc>
                <a:spcPct val="110000"/>
              </a:lnSpc>
              <a:spcAft>
                <a:spcPts val="800"/>
              </a:spcAft>
            </a:pPr>
            <a:r>
              <a:rPr sz="1000" b="1" i="0">
                <a:solidFill>
                  <a:srgbClr val="6B6B6B"/>
                </a:solidFill>
                <a:latin typeface="Calibri"/>
              </a:rPr>
              <a:t>E03, E13</a:t>
            </a:r>
          </a:p>
          <a:p>
            <a:pPr algn="l">
              <a:lnSpc>
                <a:spcPct val="110000"/>
              </a:lnSpc>
              <a:spcAft>
                <a:spcPts val="100"/>
              </a:spcAft>
            </a:pPr>
            <a:r>
              <a:rPr sz="1250" b="0" i="0">
                <a:solidFill>
                  <a:srgbClr val="111111"/>
                </a:solidFill>
                <a:latin typeface="Calibri"/>
              </a:rPr>
              <a:t>Measure end-to-end cycle time in week 1</a:t>
            </a:r>
          </a:p>
          <a:p>
            <a:pPr algn="l">
              <a:lnSpc>
                <a:spcPct val="110000"/>
              </a:lnSpc>
              <a:spcAft>
                <a:spcPts val="800"/>
              </a:spcAft>
            </a:pPr>
            <a:r>
              <a:rPr sz="1000" b="1" i="0">
                <a:solidFill>
                  <a:srgbClr val="6B6B6B"/>
                </a:solidFill>
                <a:latin typeface="Calibri"/>
              </a:rPr>
              <a:t>E05</a:t>
            </a:r>
          </a:p>
          <a:p>
            <a:pPr algn="l">
              <a:lnSpc>
                <a:spcPct val="110000"/>
              </a:lnSpc>
              <a:spcAft>
                <a:spcPts val="100"/>
              </a:spcAft>
            </a:pPr>
            <a:r>
              <a:rPr sz="1250" b="0" i="0">
                <a:solidFill>
                  <a:srgbClr val="111111"/>
                </a:solidFill>
                <a:latin typeface="Calibri"/>
              </a:rPr>
              <a:t>Run a permission and revocation test suite before the pilot</a:t>
            </a:r>
          </a:p>
          <a:p>
            <a:pPr algn="l">
              <a:lnSpc>
                <a:spcPct val="110000"/>
              </a:lnSpc>
              <a:spcAft>
                <a:spcPts val="800"/>
              </a:spcAft>
            </a:pPr>
            <a:r>
              <a:rPr sz="1000" b="1" i="0">
                <a:solidFill>
                  <a:srgbClr val="6B6B6B"/>
                </a:solidFill>
                <a:latin typeface="Calibri"/>
              </a:rPr>
              <a:t>E07, E11</a:t>
            </a:r>
          </a:p>
          <a:p>
            <a:pPr algn="l">
              <a:lnSpc>
                <a:spcPct val="110000"/>
              </a:lnSpc>
              <a:spcAft>
                <a:spcPts val="100"/>
              </a:spcAft>
            </a:pPr>
            <a:r>
              <a:rPr sz="1250" b="0" i="0">
                <a:solidFill>
                  <a:srgbClr val="111111"/>
                </a:solidFill>
                <a:latin typeface="Calibri"/>
              </a:rPr>
              <a:t>Change course if reviewers still re-investigate linked claims</a:t>
            </a:r>
          </a:p>
          <a:p>
            <a:pPr algn="l">
              <a:lnSpc>
                <a:spcPct val="110000"/>
              </a:lnSpc>
              <a:spcAft>
                <a:spcPts val="800"/>
              </a:spcAft>
            </a:pPr>
            <a:r>
              <a:rPr sz="1000" b="1" i="0">
                <a:solidFill>
                  <a:srgbClr val="6B6B6B"/>
                </a:solidFill>
                <a:latin typeface="Calibri"/>
              </a:rPr>
              <a:t>E03</a:t>
            </a:r>
          </a:p>
        </p:txBody>
      </p:sp>
      <p:sp>
        <p:nvSpPr>
          <p:cNvPr id="15" name="TextBox 14"/>
          <p:cNvSpPr txBox="1"/>
          <p:nvPr/>
        </p:nvSpPr>
        <p:spPr>
          <a:xfrm>
            <a:off x="8127796" y="1508760"/>
            <a:ext cx="3515258" cy="411480"/>
          </a:xfrm>
          <a:prstGeom prst="rect">
            <a:avLst/>
          </a:prstGeom>
          <a:noFill/>
        </p:spPr>
        <p:txBody>
          <a:bodyPr wrap="square" lIns="0" rIns="0" tIns="18288" bIns="18288" anchor="t">
            <a:spAutoFit/>
          </a:bodyPr>
          <a:lstStyle/>
          <a:p>
            <a:pPr algn="l">
              <a:lnSpc>
                <a:spcPct val="100000"/>
              </a:lnSpc>
            </a:pPr>
            <a:r>
              <a:rPr sz="2000" b="0" i="0">
                <a:solidFill>
                  <a:srgbClr val="111111"/>
                </a:solidFill>
                <a:latin typeface="Cambria"/>
              </a:rPr>
              <a:t>Open questions</a:t>
            </a:r>
          </a:p>
        </p:txBody>
      </p:sp>
      <p:cxnSp>
        <p:nvCxnSpPr>
          <p:cNvPr id="16" name="Connector 15"/>
          <p:cNvCxnSpPr/>
          <p:nvPr/>
        </p:nvCxnSpPr>
        <p:spPr>
          <a:xfrm>
            <a:off x="8127796" y="1965960"/>
            <a:ext cx="3515259" cy="0"/>
          </a:xfrm>
          <a:prstGeom prst="line">
            <a:avLst/>
          </a:prstGeom>
          <a:ln w="9525">
            <a:solidFill>
              <a:srgbClr val="111111"/>
            </a:solidFill>
          </a:ln>
        </p:spPr>
      </p:cxnSp>
      <p:sp>
        <p:nvSpPr>
          <p:cNvPr id="17" name="TextBox 16"/>
          <p:cNvSpPr txBox="1"/>
          <p:nvPr/>
        </p:nvSpPr>
        <p:spPr>
          <a:xfrm>
            <a:off x="8127796" y="2084831"/>
            <a:ext cx="3515258" cy="3931920"/>
          </a:xfrm>
          <a:prstGeom prst="rect">
            <a:avLst/>
          </a:prstGeom>
          <a:noFill/>
        </p:spPr>
        <p:txBody>
          <a:bodyPr wrap="square" lIns="0" rIns="0" tIns="18288" bIns="18288" anchor="t">
            <a:spAutoFit/>
          </a:bodyPr>
          <a:lstStyle/>
          <a:p>
            <a:pPr algn="l">
              <a:lnSpc>
                <a:spcPct val="110000"/>
              </a:lnSpc>
              <a:spcAft>
                <a:spcPts val="100"/>
              </a:spcAft>
            </a:pPr>
            <a:r>
              <a:rPr sz="1250" b="0" i="0">
                <a:solidFill>
                  <a:srgbClr val="111111"/>
                </a:solidFill>
                <a:latin typeface="Calibri"/>
              </a:rPr>
              <a:t>Who owns the release decision: operations leader or CTO?</a:t>
            </a:r>
          </a:p>
          <a:p>
            <a:pPr algn="l">
              <a:lnSpc>
                <a:spcPct val="110000"/>
              </a:lnSpc>
              <a:spcAft>
                <a:spcPts val="800"/>
              </a:spcAft>
            </a:pPr>
            <a:r>
              <a:rPr sz="1000" b="1" i="0">
                <a:solidFill>
                  <a:srgbClr val="6B6B6B"/>
                </a:solidFill>
                <a:latin typeface="Calibri"/>
              </a:rPr>
              <a:t>E05, E08</a:t>
            </a:r>
          </a:p>
          <a:p>
            <a:pPr algn="l">
              <a:lnSpc>
                <a:spcPct val="110000"/>
              </a:lnSpc>
              <a:spcAft>
                <a:spcPts val="100"/>
              </a:spcAft>
            </a:pPr>
            <a:r>
              <a:rPr sz="1250" b="0" i="0">
                <a:solidFill>
                  <a:srgbClr val="111111"/>
                </a:solidFill>
                <a:latin typeface="Calibri"/>
              </a:rPr>
              <a:t>Can the case-system connector write back?</a:t>
            </a:r>
          </a:p>
          <a:p>
            <a:pPr algn="l">
              <a:lnSpc>
                <a:spcPct val="110000"/>
              </a:lnSpc>
              <a:spcAft>
                <a:spcPts val="800"/>
              </a:spcAft>
            </a:pPr>
            <a:r>
              <a:rPr sz="1000" b="1" i="0">
                <a:solidFill>
                  <a:srgbClr val="6B6B6B"/>
                </a:solidFill>
                <a:latin typeface="Calibri"/>
              </a:rPr>
              <a:t>E09</a:t>
            </a:r>
          </a:p>
          <a:p>
            <a:pPr algn="l">
              <a:lnSpc>
                <a:spcPct val="110000"/>
              </a:lnSpc>
              <a:spcAft>
                <a:spcPts val="100"/>
              </a:spcAft>
            </a:pPr>
            <a:r>
              <a:rPr sz="1250" b="0" i="0">
                <a:solidFill>
                  <a:srgbClr val="111111"/>
                </a:solidFill>
                <a:latin typeface="Calibri"/>
              </a:rPr>
              <a:t>Who stays on the team after week 4?</a:t>
            </a:r>
          </a:p>
          <a:p>
            <a:pPr algn="l">
              <a:lnSpc>
                <a:spcPct val="110000"/>
              </a:lnSpc>
              <a:spcAft>
                <a:spcPts val="800"/>
              </a:spcAft>
            </a:pPr>
            <a:r>
              <a:rPr sz="1000" b="1" i="0">
                <a:solidFill>
                  <a:srgbClr val="6B6B6B"/>
                </a:solidFill>
                <a:latin typeface="Calibri"/>
              </a:rPr>
              <a:t>E09</a:t>
            </a:r>
          </a:p>
          <a:p>
            <a:pPr algn="l">
              <a:lnSpc>
                <a:spcPct val="110000"/>
              </a:lnSpc>
              <a:spcAft>
                <a:spcPts val="100"/>
              </a:spcAft>
            </a:pPr>
            <a:r>
              <a:rPr sz="1250" b="0" i="0">
                <a:solidFill>
                  <a:srgbClr val="111111"/>
                </a:solidFill>
                <a:latin typeface="Calibri"/>
              </a:rPr>
              <a:t>What confidence signal do the on-prem models give?</a:t>
            </a:r>
          </a:p>
          <a:p>
            <a:pPr algn="l">
              <a:lnSpc>
                <a:spcPct val="110000"/>
              </a:lnSpc>
              <a:spcAft>
                <a:spcPts val="800"/>
              </a:spcAft>
            </a:pPr>
            <a:r>
              <a:rPr sz="1000" b="1" i="0">
                <a:solidFill>
                  <a:srgbClr val="6B6B6B"/>
                </a:solidFill>
                <a:latin typeface="Calibri"/>
              </a:rPr>
              <a:t>E13, E14</a:t>
            </a:r>
          </a:p>
          <a:p>
            <a:pPr algn="l">
              <a:lnSpc>
                <a:spcPct val="110000"/>
              </a:lnSpc>
              <a:spcAft>
                <a:spcPts val="100"/>
              </a:spcAft>
            </a:pPr>
            <a:r>
              <a:rPr sz="1250" b="0" i="0">
                <a:solidFill>
                  <a:srgbClr val="111111"/>
                </a:solidFill>
                <a:latin typeface="Calibri"/>
              </a:rPr>
              <a:t>Will compliance accept AI-drafted recommendations?</a:t>
            </a:r>
          </a:p>
          <a:p>
            <a:pPr algn="l">
              <a:lnSpc>
                <a:spcPct val="110000"/>
              </a:lnSpc>
              <a:spcAft>
                <a:spcPts val="800"/>
              </a:spcAft>
            </a:pPr>
            <a:r>
              <a:rPr sz="1000" b="1" i="0">
                <a:solidFill>
                  <a:srgbClr val="6B6B6B"/>
                </a:solidFill>
                <a:latin typeface="Calibri"/>
              </a:rPr>
              <a:t>E06</a:t>
            </a: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</TotalTime>
  <Words>0</Words>
  <Application>Microsoft Macintosh PowerPoint</Application>
  <PresentationFormat>On-screen Show (4:3)</PresentationFormat>
  <Paragraphs>0</Paragraphs>
  <Slides>0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0</vt:i4>
      </vt:variant>
    </vt:vector>
  </HeadingPairs>
  <TitlesOfParts>
    <vt:vector size="1" baseType="lpstr">
      <vt:lpstr>Office Theme</vt:lpstr>
    </vt:vector>
  </TitlesOfParts>
  <Manager/>
  <Company/>
  <LinksUpToDate>false</LinksUpToDate>
  <SharedDoc>false</SharedDoc>
  <HyperlinkBase/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subject/>
  <dc:creator/>
  <cp:keywords/>
  <dc:description>generated using python-pptx</dc:description>
  <cp:lastModifiedBy>Steve Canny</cp:lastModifiedBy>
  <cp:revision>1</cp:revision>
  <dcterms:created xsi:type="dcterms:W3CDTF">2013-01-27T09:14:16Z</dcterms:created>
  <dcterms:modified xsi:type="dcterms:W3CDTF">2013-01-27T09:15:58Z</dcterms:modified>
  <cp:category/>
</cp:coreProperties>
</file>